
<file path=[Content_Types].xml><?xml version="1.0" encoding="utf-8"?>
<Types xmlns="http://schemas.openxmlformats.org/package/2006/content-types">
  <Default Extension="xml" ContentType="application/xml"/>
  <Default Extension="jpeg" ContentType="image/jpeg"/>
  <Default Extension="mov" ContentType="video/quicktime"/>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5" r:id="rId1"/>
  </p:sldMasterIdLst>
  <p:notesMasterIdLst>
    <p:notesMasterId r:id="rId59"/>
  </p:notesMasterIdLst>
  <p:sldIdLst>
    <p:sldId id="257" r:id="rId2"/>
    <p:sldId id="258" r:id="rId3"/>
    <p:sldId id="314" r:id="rId4"/>
    <p:sldId id="259" r:id="rId5"/>
    <p:sldId id="261" r:id="rId6"/>
    <p:sldId id="262" r:id="rId7"/>
    <p:sldId id="263" r:id="rId8"/>
    <p:sldId id="260" r:id="rId9"/>
    <p:sldId id="271" r:id="rId10"/>
    <p:sldId id="315" r:id="rId11"/>
    <p:sldId id="272" r:id="rId12"/>
    <p:sldId id="273" r:id="rId13"/>
    <p:sldId id="264" r:id="rId14"/>
    <p:sldId id="265" r:id="rId15"/>
    <p:sldId id="274" r:id="rId16"/>
    <p:sldId id="266" r:id="rId17"/>
    <p:sldId id="267" r:id="rId18"/>
    <p:sldId id="268" r:id="rId19"/>
    <p:sldId id="275" r:id="rId20"/>
    <p:sldId id="289" r:id="rId21"/>
    <p:sldId id="293" r:id="rId22"/>
    <p:sldId id="312" r:id="rId23"/>
    <p:sldId id="276" r:id="rId24"/>
    <p:sldId id="277" r:id="rId25"/>
    <p:sldId id="279" r:id="rId26"/>
    <p:sldId id="270" r:id="rId27"/>
    <p:sldId id="269" r:id="rId28"/>
    <p:sldId id="280" r:id="rId29"/>
    <p:sldId id="282" r:id="rId30"/>
    <p:sldId id="283" r:id="rId31"/>
    <p:sldId id="281" r:id="rId32"/>
    <p:sldId id="284" r:id="rId33"/>
    <p:sldId id="285" r:id="rId34"/>
    <p:sldId id="286" r:id="rId35"/>
    <p:sldId id="287" r:id="rId36"/>
    <p:sldId id="288" r:id="rId37"/>
    <p:sldId id="290" r:id="rId38"/>
    <p:sldId id="298" r:id="rId39"/>
    <p:sldId id="291" r:id="rId40"/>
    <p:sldId id="292" r:id="rId41"/>
    <p:sldId id="301" r:id="rId42"/>
    <p:sldId id="313" r:id="rId43"/>
    <p:sldId id="294" r:id="rId44"/>
    <p:sldId id="295" r:id="rId45"/>
    <p:sldId id="296" r:id="rId46"/>
    <p:sldId id="297" r:id="rId47"/>
    <p:sldId id="299" r:id="rId48"/>
    <p:sldId id="310" r:id="rId49"/>
    <p:sldId id="311" r:id="rId50"/>
    <p:sldId id="309" r:id="rId51"/>
    <p:sldId id="302" r:id="rId52"/>
    <p:sldId id="304" r:id="rId53"/>
    <p:sldId id="303" r:id="rId54"/>
    <p:sldId id="308" r:id="rId55"/>
    <p:sldId id="305" r:id="rId56"/>
    <p:sldId id="306" r:id="rId57"/>
    <p:sldId id="307" r:id="rId5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34"/>
    <p:restoredTop sz="96276"/>
  </p:normalViewPr>
  <p:slideViewPr>
    <p:cSldViewPr snapToGrid="0" snapToObjects="1">
      <p:cViewPr>
        <p:scale>
          <a:sx n="106" d="100"/>
          <a:sy n="106" d="100"/>
        </p:scale>
        <p:origin x="720" y="6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notesMaster" Target="notesMasters/notes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10.png>
</file>

<file path=ppt/media/image11.jpeg>
</file>

<file path=ppt/media/image12.png>
</file>

<file path=ppt/media/image2.png>
</file>

<file path=ppt/media/image3.png>
</file>

<file path=ppt/media/image4.png>
</file>

<file path=ppt/media/image40.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753AE9-E1A0-4B44-B42D-02D6411AB81A}" type="datetimeFigureOut">
              <a:rPr lang="en-US" smtClean="0"/>
              <a:t>6/30/17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5550E4-1951-414F-83C4-4C8A087E7567}" type="slidenum">
              <a:rPr lang="en-US" smtClean="0"/>
              <a:t>‹#›</a:t>
            </a:fld>
            <a:endParaRPr lang="en-US" dirty="0"/>
          </a:p>
        </p:txBody>
      </p:sp>
    </p:spTree>
    <p:extLst>
      <p:ext uri="{BB962C8B-B14F-4D97-AF65-F5344CB8AC3E}">
        <p14:creationId xmlns:p14="http://schemas.microsoft.com/office/powerpoint/2010/main" val="2484152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05550E4-1951-414F-83C4-4C8A087E7567}" type="slidenum">
              <a:rPr lang="en-US" smtClean="0"/>
              <a:t>1</a:t>
            </a:fld>
            <a:endParaRPr lang="en-US" dirty="0"/>
          </a:p>
        </p:txBody>
      </p:sp>
    </p:spTree>
    <p:extLst>
      <p:ext uri="{BB962C8B-B14F-4D97-AF65-F5344CB8AC3E}">
        <p14:creationId xmlns:p14="http://schemas.microsoft.com/office/powerpoint/2010/main" val="407317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4501BF7-3B1F-0448-8993-6092EB8E467E}" type="datetime1">
              <a:rPr lang="en-US" smtClean="0"/>
              <a:t>6/30/17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573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88DC17B-AB1C-3340-81CB-FCF91D854255}" type="datetime1">
              <a:rPr lang="en-US" smtClean="0"/>
              <a:t>6/30/17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247673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291E4EF-1797-6149-9297-B827AFF01AAD}" type="datetime1">
              <a:rPr lang="en-US" smtClean="0"/>
              <a:t>6/30/17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88409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2F29CD6D-872E-5340-80E7-E21CE89377D2}" type="datetime1">
              <a:rPr lang="en-US" smtClean="0"/>
              <a:t>6/30/17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309422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A9FDFD06-6D5A-5A4A-A118-2BC843BC0F60}" type="datetime1">
              <a:rPr lang="en-US" smtClean="0"/>
              <a:t>6/30/17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515567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0305AA-D202-FE4F-B453-DFFBCF433017}" type="datetime1">
              <a:rPr lang="en-US" smtClean="0"/>
              <a:t>6/30/17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629020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E3C4192-A873-F84C-8EFA-EB2C3E02B892}" type="datetime1">
              <a:rPr lang="en-US" smtClean="0"/>
              <a:t>6/30/17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06852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CF96DFC-D8FB-0240-BCC6-E6AF77787015}" type="datetime1">
              <a:rPr lang="en-US" smtClean="0"/>
              <a:t>6/30/17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49212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51D782-27E4-9248-97B6-57647565E550}" type="datetime1">
              <a:rPr lang="en-US" smtClean="0"/>
              <a:t>6/30/17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89270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390426-CA83-424C-82A9-50E3A76C0487}" type="datetime1">
              <a:rPr lang="en-US" smtClean="0"/>
              <a:t>6/30/17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30146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2ABED6D-9525-AD4D-BFB1-BDA9B80B27B3}" type="datetime1">
              <a:rPr lang="en-US" smtClean="0"/>
              <a:t>6/30/17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70571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DCC1BB7-A533-9E40-A23D-BD572CE1CF74}" type="datetime1">
              <a:rPr lang="en-US" smtClean="0"/>
              <a:t>6/30/17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88726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5A40154-FBF5-FD48-B79E-B370F433D4B3}" type="datetime1">
              <a:rPr lang="en-US" smtClean="0"/>
              <a:t>6/30/17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847140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2A8751-37CE-8E44-84F3-63CDC5ABA71E}" type="datetime1">
              <a:rPr lang="en-US" smtClean="0"/>
              <a:t>6/30/17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99703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0EAFB79-8439-7643-9C42-15C1A27D3EF7}" type="datetime1">
              <a:rPr lang="en-US" smtClean="0"/>
              <a:t>6/30/17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63960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78D63DF-D36D-D242-ADC6-AA1F370FCD83}" type="datetime1">
              <a:rPr lang="en-US" smtClean="0"/>
              <a:t>6/30/17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559714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DC7CD6B8-5F76-0243-9E20-0DEA2AC605FF}" type="datetime1">
              <a:rPr lang="en-US" smtClean="0"/>
              <a:t>6/30/17</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8808503"/>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Lst>
  <p:hf hdr="0" ftr="0" dt="0"/>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el.wikipedia.org/wiki/MySQL" TargetMode="External"/><Relationship Id="rId4" Type="http://schemas.openxmlformats.org/officeDocument/2006/relationships/hyperlink" Target="https://el.wikipedia.org/wiki/Microsoft_SQL_Server" TargetMode="External"/><Relationship Id="rId5" Type="http://schemas.openxmlformats.org/officeDocument/2006/relationships/hyperlink" Target="https://el.wikipedia.org/wiki/PostgreSQL" TargetMode="External"/><Relationship Id="rId1" Type="http://schemas.openxmlformats.org/officeDocument/2006/relationships/slideLayout" Target="../slideLayouts/slideLayout7.xml"/><Relationship Id="rId2" Type="http://schemas.openxmlformats.org/officeDocument/2006/relationships/hyperlink" Target="https://el.wikipedia.org/wiki/Oracl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 Target="slide13.xml"/><Relationship Id="rId4" Type="http://schemas.openxmlformats.org/officeDocument/2006/relationships/slide" Target="slide26.xml"/><Relationship Id="rId5" Type="http://schemas.openxmlformats.org/officeDocument/2006/relationships/slide" Target="slide47.xml"/><Relationship Id="rId1" Type="http://schemas.openxmlformats.org/officeDocument/2006/relationships/slideLayout" Target="../slideLayouts/slideLayout7.xml"/><Relationship Id="rId2" Type="http://schemas.openxmlformats.org/officeDocument/2006/relationships/slide" Target="slide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el.wikipedia.org/w/index.php?title=%CE%A6%CF%85%CF%83%CE%B9%CE%BA%CE%AE_%CE%B3%CE%BB%CF%8E%CF%83%CF%83%CE%B1&amp;action=edit&amp;redlink=1"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el.wikipedia.org/wiki/%CE%A0%CF%81%CE%BF%CE%B3%CF%81%CE%B1%CE%BC%CE%BC%CE%B1%CF%84%CE%B9%CF%83%CF%84%CE%B9%CE%BA%CF%8C_%CF%85%CF%80%CF%8C%CE%B4%CE%B5%CE%B9%CE%B3%CE%BC%CE%B1"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jpe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www.dcc.fc.up.pt/~ricroc/homepage/alumni/2005-silvaMSc.pdf" TargetMode="External"/><Relationship Id="rId3" Type="http://schemas.openxmlformats.org/officeDocument/2006/relationships/hyperlink" Target="https://books.google.gr/books?hl=el&amp;lr=&amp;id=c0WqCAAAQBAJ&amp;oi=fnd&amp;pg=PA1&amp;dq=logic+programming+and+databases&amp;ots=0uXGXXqYAC&amp;sig=rKHJ5dnEHDH8EyStMl4s9BNp-eg&amp;redir_esc=y#v=onepage&amp;q&amp;f=false" TargetMode="External"/></Relationships>
</file>

<file path=ppt/slides/_rels/slide55.xml.rels><?xml version="1.0" encoding="UTF-8" standalone="yes"?>
<Relationships xmlns="http://schemas.openxmlformats.org/package/2006/relationships"><Relationship Id="rId3" Type="http://schemas.openxmlformats.org/officeDocument/2006/relationships/hyperlink" Target="NULL" TargetMode="External"/><Relationship Id="rId4" Type="http://schemas.openxmlformats.org/officeDocument/2006/relationships/hyperlink" Target="https://www.dcc.fc.up.pt/~ricroc/homepage/alumni/2005-silvaMSc.pdf" TargetMode="External"/><Relationship Id="rId5" Type="http://schemas.openxmlformats.org/officeDocument/2006/relationships/hyperlink" Target="https://en.wikipedia.org/wiki/Logic_programming" TargetMode="External"/><Relationship Id="rId6" Type="http://schemas.openxmlformats.org/officeDocument/2006/relationships/hyperlink" Target="https://en.wikipedia.org/wiki/Relational_database" TargetMode="External"/><Relationship Id="rId7" Type="http://schemas.openxmlformats.org/officeDocument/2006/relationships/hyperlink" Target="https://en.wikipedia.org/wiki/Database" TargetMode="External"/><Relationship Id="rId8" Type="http://schemas.openxmlformats.org/officeDocument/2006/relationships/hyperlink" Target="https://en.wikipedia.org/wiki/Datalog" TargetMode="External"/><Relationship Id="rId9" Type="http://schemas.openxmlformats.org/officeDocument/2006/relationships/hyperlink" Target="ttps://www.researchgate.net/profile/Hamish_Taylor/publication/242816685_Prolog_and_deductive_databases/links/543fc0f20cf2fd72f99da1c1/Prolog-and-deductive-databases.pdf?origin=publication_detail" TargetMode="External"/><Relationship Id="rId1" Type="http://schemas.openxmlformats.org/officeDocument/2006/relationships/slideLayout" Target="../slideLayouts/slideLayout7.xml"/><Relationship Id="rId2" Type="http://schemas.openxmlformats.org/officeDocument/2006/relationships/hyperlink" Target="NULL" TargetMode="External"/></Relationships>
</file>

<file path=ppt/slides/_rels/slide56.xml.rels><?xml version="1.0" encoding="UTF-8" standalone="yes"?>
<Relationships xmlns="http://schemas.openxmlformats.org/package/2006/relationships"><Relationship Id="rId3" Type="http://schemas.openxmlformats.org/officeDocument/2006/relationships/hyperlink" Target="https://simons.berkeley.edu/sites/default/files/docs/5242/simons16-31.pdf" TargetMode="External"/><Relationship Id="rId4" Type="http://schemas.openxmlformats.org/officeDocument/2006/relationships/hyperlink" Target="https://simons.berkeley.edu/sites/default/files/docs/5241/simons16-21.pdf" TargetMode="External"/><Relationship Id="rId5" Type="http://schemas.openxmlformats.org/officeDocument/2006/relationships/hyperlink" Target="https://simons.berkeley.edu/sites/default/files/docs/5243/simons16-4-part11.pdf" TargetMode="External"/><Relationship Id="rId6" Type="http://schemas.openxmlformats.org/officeDocument/2006/relationships/hyperlink" Target="http://www.cslab.ntua.gr/courses/db/files/fall2016_17/lectures_1/db_04.pdf" TargetMode="External"/><Relationship Id="rId7" Type="http://schemas.openxmlformats.org/officeDocument/2006/relationships/hyperlink" Target="http://www.cslab.ntua.gr/courses/db/files/fall2016_17/lectures_1/db_06_a.pdf" TargetMode="External"/><Relationship Id="rId8" Type="http://schemas.openxmlformats.org/officeDocument/2006/relationships/hyperlink" Target="http://lpis.csd.auth.gr/prolog/Logic_Programming/node16.html" TargetMode="External"/><Relationship Id="rId1" Type="http://schemas.openxmlformats.org/officeDocument/2006/relationships/slideLayout" Target="../slideLayouts/slideLayout7.xml"/><Relationship Id="rId2" Type="http://schemas.openxmlformats.org/officeDocument/2006/relationships/hyperlink" Target="https://simons.berkeley.edu/sites/default/files/docs/5225/simons162.pdf" TargetMode="Externa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image" Target="../media/image12.png"/><Relationship Id="rId1" Type="http://schemas.microsoft.com/office/2007/relationships/media" Target="../media/media1.mov"/><Relationship Id="rId2" Type="http://schemas.openxmlformats.org/officeDocument/2006/relationships/video" Target="../media/media1.mov"/></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99241" y="295988"/>
            <a:ext cx="5849679" cy="1569660"/>
          </a:xfrm>
          <a:prstGeom prst="rect">
            <a:avLst/>
          </a:prstGeom>
          <a:noFill/>
        </p:spPr>
        <p:txBody>
          <a:bodyPr wrap="none" rtlCol="0">
            <a:spAutoFit/>
          </a:bodyPr>
          <a:lstStyle/>
          <a:p>
            <a:pPr algn="ctr"/>
            <a:r>
              <a:rPr lang="el-GR" sz="2400" b="1" u="sng" dirty="0" smtClean="0"/>
              <a:t>ΕΘΝΙΚΟ ΜΕΤΣΟΒΙΟ ΠΟΛΥΤΕΧΝΕΙΟ</a:t>
            </a:r>
          </a:p>
          <a:p>
            <a:pPr algn="ctr"/>
            <a:endParaRPr lang="el-GR" sz="2400" b="1" u="sng" dirty="0"/>
          </a:p>
          <a:p>
            <a:pPr algn="ctr"/>
            <a:r>
              <a:rPr lang="el-GR" sz="2400" b="1" u="sng" dirty="0" smtClean="0"/>
              <a:t>ΣΧΟΛΗ ΗΛΕΚΤΡΟΛΟΓΩΝ ΜΗΧΑΝΙΚΩΝ </a:t>
            </a:r>
          </a:p>
          <a:p>
            <a:pPr algn="ctr"/>
            <a:r>
              <a:rPr lang="el-GR" sz="2400" b="1" u="sng" dirty="0" smtClean="0"/>
              <a:t>ΚΑΙ ΜΗΧΑΝΙΚΩΝ ΥΠΟΛΟΓΙΣΤΩΝ</a:t>
            </a:r>
          </a:p>
        </p:txBody>
      </p:sp>
      <p:sp>
        <p:nvSpPr>
          <p:cNvPr id="7" name="TextBox 6"/>
          <p:cNvSpPr txBox="1"/>
          <p:nvPr/>
        </p:nvSpPr>
        <p:spPr>
          <a:xfrm>
            <a:off x="3090901" y="5402433"/>
            <a:ext cx="7066358" cy="461665"/>
          </a:xfrm>
          <a:prstGeom prst="rect">
            <a:avLst/>
          </a:prstGeom>
          <a:noFill/>
        </p:spPr>
        <p:txBody>
          <a:bodyPr wrap="none" rtlCol="0">
            <a:spAutoFit/>
          </a:bodyPr>
          <a:lstStyle/>
          <a:p>
            <a:r>
              <a:rPr lang="el-GR" sz="2400" b="1" u="sng" dirty="0" smtClean="0"/>
              <a:t>ΕΦΑΡΜΟΓΕΣ ΤΗΣ ΛΟΓΙΚΗΣ ΣΤΗΝ ΠΛΗΡΟΦΟΡΙΚΗ</a:t>
            </a:r>
            <a:endParaRPr lang="en-US" sz="2400" b="1" u="sng" dirty="0"/>
          </a:p>
        </p:txBody>
      </p:sp>
      <p:pic>
        <p:nvPicPr>
          <p:cNvPr id="6" name="Picture 5"/>
          <p:cNvPicPr>
            <a:picLocks noChangeAspect="1"/>
          </p:cNvPicPr>
          <p:nvPr/>
        </p:nvPicPr>
        <p:blipFill>
          <a:blip r:embed="rId3"/>
          <a:stretch>
            <a:fillRect/>
          </a:stretch>
        </p:blipFill>
        <p:spPr>
          <a:xfrm>
            <a:off x="5511159" y="2521119"/>
            <a:ext cx="2225842" cy="2225842"/>
          </a:xfrm>
          <a:prstGeom prst="rect">
            <a:avLst/>
          </a:prstGeom>
        </p:spPr>
      </p:pic>
      <p:sp>
        <p:nvSpPr>
          <p:cNvPr id="3" name="Slide Number Placeholder 2"/>
          <p:cNvSpPr>
            <a:spLocks noGrp="1"/>
          </p:cNvSpPr>
          <p:nvPr>
            <p:ph type="sldNum" sz="quarter" idx="12"/>
          </p:nvPr>
        </p:nvSpPr>
        <p:spPr/>
        <p:txBody>
          <a:bodyPr/>
          <a:lstStyle/>
          <a:p>
            <a:fld id="{D57F1E4F-1CFF-5643-939E-217C01CDF565}" type="slidenum">
              <a:rPr lang="en-US" smtClean="0"/>
              <a:pPr/>
              <a:t>1</a:t>
            </a:fld>
            <a:endParaRPr lang="en-US" dirty="0"/>
          </a:p>
        </p:txBody>
      </p:sp>
    </p:spTree>
    <p:extLst>
      <p:ext uri="{BB962C8B-B14F-4D97-AF65-F5344CB8AC3E}">
        <p14:creationId xmlns:p14="http://schemas.microsoft.com/office/powerpoint/2010/main" val="116012834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57F1E4F-1CFF-5643-939E-217C01CDF565}" type="slidenum">
              <a:rPr lang="en-US" smtClean="0"/>
              <a:pPr/>
              <a:t>10</a:t>
            </a:fld>
            <a:endParaRPr lang="en-US" dirty="0"/>
          </a:p>
        </p:txBody>
      </p:sp>
      <p:pic>
        <p:nvPicPr>
          <p:cNvPr id="3" name="Picture 2"/>
          <p:cNvPicPr>
            <a:picLocks noChangeAspect="1"/>
          </p:cNvPicPr>
          <p:nvPr/>
        </p:nvPicPr>
        <p:blipFill>
          <a:blip r:embed="rId2"/>
          <a:stretch>
            <a:fillRect/>
          </a:stretch>
        </p:blipFill>
        <p:spPr>
          <a:xfrm>
            <a:off x="2348497" y="1152907"/>
            <a:ext cx="9131300" cy="2489200"/>
          </a:xfrm>
          <a:prstGeom prst="rect">
            <a:avLst/>
          </a:prstGeom>
        </p:spPr>
      </p:pic>
      <p:sp>
        <p:nvSpPr>
          <p:cNvPr id="4" name="TextBox 3"/>
          <p:cNvSpPr txBox="1"/>
          <p:nvPr/>
        </p:nvSpPr>
        <p:spPr>
          <a:xfrm>
            <a:off x="2575790" y="4427621"/>
            <a:ext cx="9076524" cy="923330"/>
          </a:xfrm>
          <a:prstGeom prst="rect">
            <a:avLst/>
          </a:prstGeom>
          <a:noFill/>
        </p:spPr>
        <p:txBody>
          <a:bodyPr wrap="none" rtlCol="0">
            <a:spAutoFit/>
          </a:bodyPr>
          <a:lstStyle/>
          <a:p>
            <a:pPr marL="285750" indent="-285750">
              <a:buFont typeface="Arial" charset="0"/>
              <a:buChar char="•"/>
            </a:pPr>
            <a:r>
              <a:rPr lang="el-GR" dirty="0" smtClean="0"/>
              <a:t>Στις γλώσσες λογικού προγραμματισμού γίνεται συνήθως κάποια επέκταση</a:t>
            </a:r>
          </a:p>
          <a:p>
            <a:r>
              <a:rPr lang="el-GR" dirty="0" smtClean="0"/>
              <a:t>των  </a:t>
            </a:r>
            <a:r>
              <a:rPr lang="en-US" dirty="0" smtClean="0"/>
              <a:t>Horn </a:t>
            </a:r>
            <a:r>
              <a:rPr lang="en-US" dirty="0"/>
              <a:t>C</a:t>
            </a:r>
            <a:r>
              <a:rPr lang="en-US" dirty="0" smtClean="0"/>
              <a:t>lause </a:t>
            </a:r>
            <a:r>
              <a:rPr lang="el-GR" dirty="0" smtClean="0"/>
              <a:t>ώστε στη θέση των παραπάνω </a:t>
            </a:r>
            <a:r>
              <a:rPr lang="en-US" dirty="0" err="1" smtClean="0"/>
              <a:t>p,q</a:t>
            </a:r>
            <a:r>
              <a:rPr lang="en-US" dirty="0" smtClean="0"/>
              <a:t> </a:t>
            </a:r>
            <a:r>
              <a:rPr lang="el-GR" dirty="0" smtClean="0"/>
              <a:t>να μπορούν να υπάρχουν </a:t>
            </a:r>
          </a:p>
          <a:p>
            <a:r>
              <a:rPr lang="el-GR" dirty="0"/>
              <a:t>κ</a:t>
            </a:r>
            <a:r>
              <a:rPr lang="el-GR" dirty="0" smtClean="0"/>
              <a:t>αι αρνήσεις.</a:t>
            </a:r>
            <a:endParaRPr lang="en-US" dirty="0"/>
          </a:p>
        </p:txBody>
      </p:sp>
      <p:sp>
        <p:nvSpPr>
          <p:cNvPr id="6" name="TextBox 5"/>
          <p:cNvSpPr txBox="1"/>
          <p:nvPr/>
        </p:nvSpPr>
        <p:spPr>
          <a:xfrm>
            <a:off x="5606716" y="721895"/>
            <a:ext cx="1628972" cy="369332"/>
          </a:xfrm>
          <a:prstGeom prst="rect">
            <a:avLst/>
          </a:prstGeom>
          <a:noFill/>
        </p:spPr>
        <p:txBody>
          <a:bodyPr wrap="none" rtlCol="0">
            <a:spAutoFit/>
          </a:bodyPr>
          <a:lstStyle/>
          <a:p>
            <a:r>
              <a:rPr lang="en-US" b="1" u="sng" dirty="0" smtClean="0"/>
              <a:t>Horn Clauses</a:t>
            </a:r>
            <a:endParaRPr lang="en-US" b="1" u="sng" dirty="0"/>
          </a:p>
        </p:txBody>
      </p:sp>
    </p:spTree>
    <p:extLst>
      <p:ext uri="{BB962C8B-B14F-4D97-AF65-F5344CB8AC3E}">
        <p14:creationId xmlns:p14="http://schemas.microsoft.com/office/powerpoint/2010/main" val="6067445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p:cNvSpPr txBox="1"/>
              <p:nvPr/>
            </p:nvSpPr>
            <p:spPr>
              <a:xfrm>
                <a:off x="2010405" y="0"/>
                <a:ext cx="10266880" cy="7606762"/>
              </a:xfrm>
              <a:prstGeom prst="rect">
                <a:avLst/>
              </a:prstGeom>
              <a:noFill/>
            </p:spPr>
            <p:txBody>
              <a:bodyPr wrap="square" rtlCol="0">
                <a:spAutoFit/>
              </a:bodyPr>
              <a:lstStyle/>
              <a:p>
                <a:pPr marL="285750" indent="-285750">
                  <a:buFont typeface="Arial" charset="0"/>
                  <a:buChar char="•"/>
                </a:pPr>
                <a:r>
                  <a:rPr lang="en-US" dirty="0" smtClean="0"/>
                  <a:t>H Prolog </a:t>
                </a:r>
                <a:r>
                  <a:rPr lang="el-GR" dirty="0" smtClean="0"/>
                  <a:t>είναι μια γλώσσα Λογικού προγραμματισμού γενικού σκοπού. Πρόκειται </a:t>
                </a:r>
                <a:r>
                  <a:rPr lang="el-GR" dirty="0"/>
                  <a:t>για </a:t>
                </a:r>
                <a:endParaRPr lang="el-GR" dirty="0" smtClean="0"/>
              </a:p>
              <a:p>
                <a:r>
                  <a:rPr lang="el-GR" dirty="0" smtClean="0"/>
                  <a:t>μια </a:t>
                </a:r>
                <a:r>
                  <a:rPr lang="el-GR" dirty="0"/>
                  <a:t>προσπάθεια εφαρμογής της ιδέας του Colmerauer </a:t>
                </a:r>
                <a:r>
                  <a:rPr lang="el-GR" dirty="0" smtClean="0"/>
                  <a:t>και </a:t>
                </a:r>
                <a:r>
                  <a:rPr lang="el-GR" dirty="0"/>
                  <a:t>του Kowalski ότι </a:t>
                </a:r>
                <a:endParaRPr lang="el-GR" dirty="0" smtClean="0"/>
              </a:p>
              <a:p>
                <a:r>
                  <a:rPr lang="en-US" dirty="0" smtClean="0"/>
                  <a:t>” </a:t>
                </a:r>
                <a:r>
                  <a:rPr lang="en-US" dirty="0"/>
                  <a:t>computation is controlled </a:t>
                </a:r>
                <a:r>
                  <a:rPr lang="en-US" dirty="0" smtClean="0"/>
                  <a:t>inference”</a:t>
                </a:r>
                <a:r>
                  <a:rPr lang="el-GR" dirty="0" smtClean="0"/>
                  <a:t>.</a:t>
                </a:r>
                <a:endParaRPr lang="en-US" dirty="0" smtClean="0"/>
              </a:p>
              <a:p>
                <a:endParaRPr lang="en-US" dirty="0" smtClean="0"/>
              </a:p>
              <a:p>
                <a:pPr marL="285750" indent="-285750">
                  <a:buFont typeface="Arial" charset="0"/>
                  <a:buChar char="•"/>
                </a:pPr>
                <a:r>
                  <a:rPr lang="el-GR" dirty="0" smtClean="0"/>
                  <a:t>Το </a:t>
                </a:r>
                <a:r>
                  <a:rPr lang="el-GR" dirty="0"/>
                  <a:t>κίνητρο για </a:t>
                </a:r>
                <a:r>
                  <a:rPr lang="el-GR" dirty="0" smtClean="0"/>
                  <a:t>την ανάπτυξη της </a:t>
                </a:r>
                <a:r>
                  <a:rPr lang="el-GR" dirty="0"/>
                  <a:t>Prolog είναι ο</a:t>
                </a:r>
                <a:r>
                  <a:rPr lang="el-GR" dirty="0" smtClean="0"/>
                  <a:t> διαχωρισμός των προδιαγραφών </a:t>
                </a:r>
                <a:r>
                  <a:rPr lang="el-GR" dirty="0"/>
                  <a:t>για το </a:t>
                </a:r>
                <a:endParaRPr lang="en-US" dirty="0" smtClean="0"/>
              </a:p>
              <a:p>
                <a:r>
                  <a:rPr lang="el-GR" dirty="0" smtClean="0"/>
                  <a:t>τι </a:t>
                </a:r>
                <a:r>
                  <a:rPr lang="en-US" dirty="0"/>
                  <a:t> </a:t>
                </a:r>
                <a:r>
                  <a:rPr lang="el-GR" dirty="0" smtClean="0"/>
                  <a:t>πρέπει </a:t>
                </a:r>
                <a:r>
                  <a:rPr lang="el-GR" dirty="0"/>
                  <a:t>να κάνει το πρόγραμμα από το πώς πρέπει να γίνει. Αυτό </a:t>
                </a:r>
                <a:r>
                  <a:rPr lang="el-GR" dirty="0" smtClean="0"/>
                  <a:t>συνοψίστηκε </a:t>
                </a:r>
                <a:r>
                  <a:rPr lang="el-GR" dirty="0"/>
                  <a:t>από </a:t>
                </a:r>
                <a:r>
                  <a:rPr lang="el-GR" dirty="0" smtClean="0"/>
                  <a:t>το</a:t>
                </a:r>
              </a:p>
              <a:p>
                <a:r>
                  <a:rPr lang="el-GR" dirty="0" smtClean="0"/>
                  <a:t>σύνθημα </a:t>
                </a:r>
                <a:r>
                  <a:rPr lang="el-GR" dirty="0"/>
                  <a:t>του </a:t>
                </a:r>
                <a:r>
                  <a:rPr lang="el-GR" dirty="0" smtClean="0"/>
                  <a:t>Kowalski:</a:t>
                </a:r>
                <a:endParaRPr lang="en-US" dirty="0" smtClean="0"/>
              </a:p>
              <a:p>
                <a:endParaRPr lang="en-US" dirty="0"/>
              </a:p>
              <a:p>
                <a:pPr lvl="2"/>
                <a:r>
                  <a:rPr lang="el-GR" dirty="0" smtClean="0"/>
                  <a:t> </a:t>
                </a:r>
                <a:r>
                  <a:rPr lang="el-GR" dirty="0"/>
                  <a:t>Αλγόριθμος = λογική + έλεγχος </a:t>
                </a:r>
                <a:endParaRPr lang="en-US" dirty="0" smtClean="0"/>
              </a:p>
              <a:p>
                <a:endParaRPr lang="en-US" dirty="0"/>
              </a:p>
              <a:p>
                <a:pPr marL="285750" indent="-285750">
                  <a:buFont typeface="Arial" charset="0"/>
                  <a:buChar char="•"/>
                </a:pPr>
                <a:r>
                  <a:rPr lang="el-GR" dirty="0" smtClean="0"/>
                  <a:t>Δυστυχώς σήμερα η χρήση της </a:t>
                </a:r>
                <a:r>
                  <a:rPr lang="en-US" dirty="0" smtClean="0"/>
                  <a:t>Prolog </a:t>
                </a:r>
                <a:r>
                  <a:rPr lang="el-GR" dirty="0" smtClean="0"/>
                  <a:t>είναι πολύ περιορισμένη  διότι υπάρχουν πολλά </a:t>
                </a:r>
              </a:p>
              <a:p>
                <a:r>
                  <a:rPr lang="el-GR" dirty="0" smtClean="0"/>
                  <a:t>συστήματα </a:t>
                </a:r>
                <a:r>
                  <a:rPr lang="en-US" dirty="0" smtClean="0"/>
                  <a:t>Prolog </a:t>
                </a:r>
                <a:r>
                  <a:rPr lang="el-GR" dirty="0" smtClean="0"/>
                  <a:t>και πολλά από αυτά δεν υποστηρίζουν </a:t>
                </a:r>
                <a:r>
                  <a:rPr lang="en-US" dirty="0" smtClean="0"/>
                  <a:t>modularity</a:t>
                </a:r>
                <a:r>
                  <a:rPr lang="el-GR" dirty="0" smtClean="0"/>
                  <a:t> αλλά και χρήσιμες βιβλιοθήκες (π.χ για δικτυακό προγραμματισμό). </a:t>
                </a:r>
              </a:p>
              <a:p>
                <a:pPr marL="285750" indent="-285750">
                  <a:buFont typeface="Arial" charset="0"/>
                  <a:buChar char="•"/>
                </a:pPr>
                <a:endParaRPr lang="en-US" dirty="0" smtClean="0"/>
              </a:p>
              <a:p>
                <a:pPr marL="285750" indent="-285750">
                  <a:buFont typeface="Arial" charset="0"/>
                  <a:buChar char="•"/>
                </a:pPr>
                <a:r>
                  <a:rPr lang="el-GR" dirty="0" smtClean="0"/>
                  <a:t>Τα </a:t>
                </a:r>
                <a:r>
                  <a:rPr lang="el-GR" dirty="0"/>
                  <a:t>προγράμματα Prolog χρησιμοποιούν τη λογική για να εκφράσουν το πρόβλημα </a:t>
                </a:r>
                <a:endParaRPr lang="el-GR" dirty="0" smtClean="0"/>
              </a:p>
              <a:p>
                <a:r>
                  <a:rPr lang="el-GR" dirty="0" smtClean="0"/>
                  <a:t>και </a:t>
                </a:r>
                <a:r>
                  <a:rPr lang="el-GR" dirty="0"/>
                  <a:t>βασίζονται στο σύστημα Prolog για να εκτελέσουν τις </a:t>
                </a:r>
                <a:r>
                  <a:rPr lang="el-GR" dirty="0" smtClean="0"/>
                  <a:t>προδιαγραφές. Το πρόβλημα</a:t>
                </a:r>
              </a:p>
              <a:p>
                <a:r>
                  <a:rPr lang="el-GR" dirty="0" smtClean="0"/>
                  <a:t>του </a:t>
                </a:r>
                <a:r>
                  <a:rPr lang="el-GR" dirty="0"/>
                  <a:t>τρόπου επίλυσης ενός ερωτήματος με τη χρήση της γνώσης αφήνεται στον </a:t>
                </a:r>
                <a:r>
                  <a:rPr lang="el-GR" dirty="0" smtClean="0"/>
                  <a:t>διερμηνέα.</a:t>
                </a:r>
              </a:p>
              <a:p>
                <a:endParaRPr lang="el-GR" dirty="0"/>
              </a:p>
              <a:p>
                <a:pPr marL="285750" indent="-285750">
                  <a:buFont typeface="Arial" charset="0"/>
                  <a:buChar char="•"/>
                </a:pPr>
                <a:r>
                  <a:rPr lang="el-GR" dirty="0"/>
                  <a:t>Η</a:t>
                </a:r>
                <a:r>
                  <a:rPr lang="el-GR" dirty="0" smtClean="0"/>
                  <a:t> </a:t>
                </a:r>
                <a:r>
                  <a:rPr lang="el-GR" dirty="0"/>
                  <a:t>Prolog ανακτά τις απαντήσεις μία προς μία χρησιμοποιώντας έναν μηχανισμό </a:t>
                </a:r>
                <a:endParaRPr lang="el-GR" dirty="0" smtClean="0"/>
              </a:p>
              <a:p>
                <a:r>
                  <a:rPr lang="en-US" dirty="0" smtClean="0"/>
                  <a:t>backtracking</a:t>
                </a:r>
                <a:r>
                  <a:rPr lang="el-GR" dirty="0" smtClean="0"/>
                  <a:t>. Ένα </a:t>
                </a:r>
                <a:r>
                  <a:rPr lang="en-US" dirty="0" smtClean="0"/>
                  <a:t>pure </a:t>
                </a:r>
                <a:r>
                  <a:rPr lang="el-GR" dirty="0" smtClean="0"/>
                  <a:t>Prolog</a:t>
                </a:r>
                <a:r>
                  <a:rPr lang="en-US" dirty="0" smtClean="0"/>
                  <a:t> program</a:t>
                </a:r>
                <a:r>
                  <a:rPr lang="el-GR" dirty="0"/>
                  <a:t> αποτελείται από γεγονότα και κανόνες. </a:t>
                </a:r>
                <a:r>
                  <a:rPr lang="en-US" dirty="0" smtClean="0"/>
                  <a:t>H</a:t>
                </a:r>
                <a:r>
                  <a:rPr lang="el-GR" dirty="0" smtClean="0"/>
                  <a:t> </a:t>
                </a:r>
                <a:r>
                  <a:rPr lang="el-GR" dirty="0"/>
                  <a:t>Prolog </a:t>
                </a:r>
                <a:endParaRPr lang="en-US" dirty="0" smtClean="0"/>
              </a:p>
              <a:p>
                <a:r>
                  <a:rPr lang="el-GR" dirty="0" smtClean="0"/>
                  <a:t>εφαρμόζει </a:t>
                </a:r>
                <a:r>
                  <a:rPr lang="el-GR" dirty="0"/>
                  <a:t>ένα υποσύνολο της λογικής πρώτης τάξης </a:t>
                </a:r>
                <a:r>
                  <a:rPr lang="el-GR" dirty="0" smtClean="0"/>
                  <a:t> γνωστή</a:t>
                </a:r>
                <a:r>
                  <a:rPr lang="en-US" dirty="0" smtClean="0"/>
                  <a:t> </a:t>
                </a:r>
                <a:r>
                  <a:rPr lang="el-GR" dirty="0" smtClean="0"/>
                  <a:t>ως Horn</a:t>
                </a:r>
                <a:r>
                  <a:rPr lang="en-US" dirty="0" smtClean="0"/>
                  <a:t> clause logic.</a:t>
                </a:r>
              </a:p>
              <a:p>
                <a:endParaRPr lang="en-US" dirty="0"/>
              </a:p>
              <a:p>
                <a:pPr marL="285750" indent="-285750">
                  <a:buFont typeface="Arial" charset="0"/>
                  <a:buChar char="•"/>
                </a:pPr>
                <a:r>
                  <a:rPr lang="el-GR" dirty="0" smtClean="0"/>
                  <a:t>Ένα </a:t>
                </a:r>
                <a:r>
                  <a:rPr lang="en-US" dirty="0" smtClean="0"/>
                  <a:t> </a:t>
                </a:r>
                <a:r>
                  <a:rPr lang="el-GR" dirty="0" smtClean="0"/>
                  <a:t>πρόγραμμα σε </a:t>
                </a:r>
                <a:r>
                  <a:rPr lang="en-US" dirty="0" smtClean="0"/>
                  <a:t>Prolog  </a:t>
                </a:r>
                <a:r>
                  <a:rPr lang="el-GR" dirty="0" smtClean="0"/>
                  <a:t>είναι ένα σύνολο σχεσιακών κανόνων της μορφής</a:t>
                </a:r>
                <a:r>
                  <a:rPr lang="en-US" dirty="0" smtClean="0"/>
                  <a:t>: </a:t>
                </a:r>
                <a:endParaRPr lang="en-US" dirty="0"/>
              </a:p>
              <a:p>
                <a:r>
                  <a:rPr lang="en-US" dirty="0" smtClean="0"/>
                  <a:t>r0(</a:t>
                </a:r>
                <a14:m>
                  <m:oMath xmlns:m="http://schemas.openxmlformats.org/officeDocument/2006/math">
                    <m:acc>
                      <m:accPr>
                        <m:chr m:val="⃗"/>
                        <m:ctrlPr>
                          <a:rPr lang="is-IS" i="1" smtClean="0">
                            <a:latin typeface="Cambria Math" charset="0"/>
                          </a:rPr>
                        </m:ctrlPr>
                      </m:accPr>
                      <m:e>
                        <m:r>
                          <a:rPr lang="en-US" b="0" i="1" smtClean="0">
                            <a:latin typeface="Cambria Math" charset="0"/>
                          </a:rPr>
                          <m:t>𝑡</m:t>
                        </m:r>
                        <m:r>
                          <a:rPr lang="en-US" b="0" i="1" smtClean="0">
                            <a:latin typeface="Cambria Math" charset="0"/>
                          </a:rPr>
                          <m:t>0</m:t>
                        </m:r>
                      </m:e>
                    </m:acc>
                  </m:oMath>
                </a14:m>
                <a:r>
                  <a:rPr lang="en-US" dirty="0" smtClean="0"/>
                  <a:t>) :−</a:t>
                </a:r>
                <a:r>
                  <a:rPr lang="el-GR" dirty="0" smtClean="0"/>
                  <a:t> </a:t>
                </a:r>
                <a:r>
                  <a:rPr lang="en-US" dirty="0" smtClean="0"/>
                  <a:t>r1(</a:t>
                </a:r>
                <a14:m>
                  <m:oMath xmlns:m="http://schemas.openxmlformats.org/officeDocument/2006/math">
                    <m:acc>
                      <m:accPr>
                        <m:chr m:val="⃗"/>
                        <m:ctrlPr>
                          <a:rPr lang="is-IS" i="1">
                            <a:latin typeface="Cambria Math" charset="0"/>
                          </a:rPr>
                        </m:ctrlPr>
                      </m:accPr>
                      <m:e>
                        <m:r>
                          <a:rPr lang="en-US" i="1">
                            <a:latin typeface="Cambria Math" charset="0"/>
                          </a:rPr>
                          <m:t>𝑡</m:t>
                        </m:r>
                        <m:r>
                          <a:rPr lang="en-US" b="0" i="1" smtClean="0">
                            <a:latin typeface="Cambria Math" charset="0"/>
                          </a:rPr>
                          <m:t>1</m:t>
                        </m:r>
                      </m:e>
                    </m:acc>
                  </m:oMath>
                </a14:m>
                <a:r>
                  <a:rPr lang="en-US" dirty="0" smtClean="0"/>
                  <a:t>), </a:t>
                </a:r>
                <a:r>
                  <a:rPr lang="en-US" dirty="0"/>
                  <a:t>. . . , </a:t>
                </a:r>
                <a:r>
                  <a:rPr lang="en-US" dirty="0" smtClean="0"/>
                  <a:t>rn(</a:t>
                </a:r>
                <a14:m>
                  <m:oMath xmlns:m="http://schemas.openxmlformats.org/officeDocument/2006/math">
                    <m:acc>
                      <m:accPr>
                        <m:chr m:val="⃗"/>
                        <m:ctrlPr>
                          <a:rPr lang="is-IS" i="1">
                            <a:latin typeface="Cambria Math" charset="0"/>
                          </a:rPr>
                        </m:ctrlPr>
                      </m:accPr>
                      <m:e>
                        <m:r>
                          <a:rPr lang="en-US" i="1">
                            <a:latin typeface="Cambria Math" charset="0"/>
                          </a:rPr>
                          <m:t>𝑡</m:t>
                        </m:r>
                        <m:r>
                          <a:rPr lang="en-US" b="0" i="1" smtClean="0">
                            <a:latin typeface="Cambria Math" charset="0"/>
                          </a:rPr>
                          <m:t>𝑛</m:t>
                        </m:r>
                      </m:e>
                    </m:acc>
                  </m:oMath>
                </a14:m>
                <a:r>
                  <a:rPr lang="en-US" dirty="0" smtClean="0"/>
                  <a:t>)</a:t>
                </a:r>
                <a:endParaRPr lang="en-US" dirty="0"/>
              </a:p>
              <a:p>
                <a:pPr marL="285750" indent="-285750">
                  <a:buFont typeface="Arial" charset="0"/>
                  <a:buChar char="•"/>
                </a:pPr>
                <a:endParaRPr lang="el-GR" dirty="0"/>
              </a:p>
              <a:p>
                <a:endParaRPr lang="en-US" dirty="0"/>
              </a:p>
            </p:txBody>
          </p:sp>
        </mc:Choice>
        <mc:Fallback xmlns="">
          <p:sp>
            <p:nvSpPr>
              <p:cNvPr id="2" name="TextBox 1"/>
              <p:cNvSpPr txBox="1">
                <a:spLocks noRot="1" noChangeAspect="1" noMove="1" noResize="1" noEditPoints="1" noAdjustHandles="1" noChangeArrowheads="1" noChangeShapeType="1" noTextEdit="1"/>
              </p:cNvSpPr>
              <p:nvPr/>
            </p:nvSpPr>
            <p:spPr>
              <a:xfrm>
                <a:off x="2010405" y="0"/>
                <a:ext cx="10266880" cy="7606762"/>
              </a:xfrm>
              <a:prstGeom prst="rect">
                <a:avLst/>
              </a:prstGeom>
              <a:blipFill rotWithShape="0">
                <a:blip r:embed="rId2"/>
                <a:stretch>
                  <a:fillRect l="-534" t="-401"/>
                </a:stretch>
              </a:blipFill>
            </p:spPr>
            <p:txBody>
              <a:bodyPr/>
              <a:lstStyle/>
              <a:p>
                <a:r>
                  <a:rPr lang="en-US">
                    <a:noFill/>
                  </a:rPr>
                  <a:t> </a:t>
                </a:r>
              </a:p>
            </p:txBody>
          </p:sp>
        </mc:Fallback>
      </mc:AlternateContent>
      <p:sp>
        <p:nvSpPr>
          <p:cNvPr id="3" name="Slide Number Placeholder 2"/>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514907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p:cNvSpPr txBox="1"/>
              <p:nvPr/>
            </p:nvSpPr>
            <p:spPr>
              <a:xfrm>
                <a:off x="2549561" y="359233"/>
                <a:ext cx="9004151" cy="6534225"/>
              </a:xfrm>
              <a:prstGeom prst="rect">
                <a:avLst/>
              </a:prstGeom>
              <a:noFill/>
            </p:spPr>
            <p:txBody>
              <a:bodyPr wrap="square" rtlCol="0">
                <a:spAutoFit/>
              </a:bodyPr>
              <a:lstStyle/>
              <a:p>
                <a:pPr marL="285750" indent="-285750">
                  <a:buFont typeface="Arial" charset="0"/>
                  <a:buChar char="•"/>
                </a:pPr>
                <a:r>
                  <a:rPr lang="el-GR" dirty="0" smtClean="0"/>
                  <a:t>Ένα </a:t>
                </a:r>
                <a:r>
                  <a:rPr lang="en-US" dirty="0" smtClean="0"/>
                  <a:t>Clause </a:t>
                </a:r>
                <a:r>
                  <a:rPr lang="el-GR" dirty="0" smtClean="0"/>
                  <a:t>χωρίζεται </a:t>
                </a:r>
                <a:r>
                  <a:rPr lang="el-GR" dirty="0"/>
                  <a:t>σε δύο </a:t>
                </a:r>
                <a:r>
                  <a:rPr lang="el-GR" dirty="0" smtClean="0"/>
                  <a:t>μέρη</a:t>
                </a:r>
                <a:r>
                  <a:rPr lang="el-GR" dirty="0"/>
                  <a:t>: το μέρος στα αριστερά </a:t>
                </a:r>
                <a:r>
                  <a:rPr lang="el-GR" dirty="0" smtClean="0"/>
                  <a:t>του συμβόλου : - , </a:t>
                </a:r>
              </a:p>
              <a:p>
                <a:r>
                  <a:rPr lang="el-GR" dirty="0" smtClean="0"/>
                  <a:t>που </a:t>
                </a:r>
                <a:r>
                  <a:rPr lang="el-GR" dirty="0"/>
                  <a:t>ονομάζεται το </a:t>
                </a:r>
                <a:r>
                  <a:rPr lang="en-US" dirty="0" smtClean="0"/>
                  <a:t>head </a:t>
                </a:r>
                <a:r>
                  <a:rPr lang="el-GR" dirty="0" smtClean="0"/>
                  <a:t>, </a:t>
                </a:r>
                <a:r>
                  <a:rPr lang="el-GR" dirty="0"/>
                  <a:t>και το μέρος προς τα δεξιά, που ονομάζεται </a:t>
                </a:r>
                <a:r>
                  <a:rPr lang="en-US" dirty="0" smtClean="0"/>
                  <a:t>body.</a:t>
                </a:r>
              </a:p>
              <a:p>
                <a:endParaRPr lang="en-US" dirty="0" smtClean="0"/>
              </a:p>
              <a:p>
                <a:pPr marL="285750" indent="-285750">
                  <a:buFont typeface="Arial" charset="0"/>
                  <a:buChar char="•"/>
                </a:pPr>
                <a:r>
                  <a:rPr lang="el-GR" dirty="0" smtClean="0"/>
                  <a:t>Ως κατηγόρημα στο Λογικό Προγραμματισμό και στη </a:t>
                </a:r>
                <a:r>
                  <a:rPr lang="en-US" dirty="0" smtClean="0"/>
                  <a:t>Prolog, </a:t>
                </a:r>
                <a:r>
                  <a:rPr lang="el-GR" dirty="0" smtClean="0"/>
                  <a:t>ορίζεται ως</a:t>
                </a:r>
              </a:p>
              <a:p>
                <a:r>
                  <a:rPr lang="el-GR" dirty="0" smtClean="0"/>
                  <a:t> το σύνολο από ορισμένα </a:t>
                </a:r>
                <a:r>
                  <a:rPr lang="en-US" dirty="0" smtClean="0"/>
                  <a:t>clauses </a:t>
                </a:r>
                <a:r>
                  <a:rPr lang="el-GR" dirty="0" smtClean="0"/>
                  <a:t>που έχουν το </a:t>
                </a:r>
                <a:r>
                  <a:rPr lang="el-GR" dirty="0" err="1" smtClean="0"/>
                  <a:t>ίδι</a:t>
                </a:r>
                <a:r>
                  <a:rPr lang="en-US" dirty="0" smtClean="0"/>
                  <a:t>o</a:t>
                </a:r>
                <a:r>
                  <a:rPr lang="el-GR" dirty="0" smtClean="0"/>
                  <a:t> </a:t>
                </a:r>
                <a:r>
                  <a:rPr lang="en-US" dirty="0" smtClean="0"/>
                  <a:t>head relation symbol</a:t>
                </a:r>
                <a:r>
                  <a:rPr lang="el-GR" dirty="0" smtClean="0"/>
                  <a:t> </a:t>
                </a:r>
                <a:endParaRPr lang="en-US" dirty="0" smtClean="0"/>
              </a:p>
              <a:p>
                <a:r>
                  <a:rPr lang="el-GR" dirty="0" smtClean="0"/>
                  <a:t>(π.χ </a:t>
                </a:r>
                <a:r>
                  <a:rPr lang="en-US" dirty="0" smtClean="0"/>
                  <a:t>r0</a:t>
                </a:r>
                <a:r>
                  <a:rPr lang="el-GR" dirty="0" smtClean="0"/>
                  <a:t> ) και την ίδια πληθικότητα ως προς  το </a:t>
                </a:r>
                <a:r>
                  <a:rPr lang="en-US" dirty="0" smtClean="0"/>
                  <a:t>tuple </a:t>
                </a:r>
                <a14:m>
                  <m:oMath xmlns:m="http://schemas.openxmlformats.org/officeDocument/2006/math">
                    <m:acc>
                      <m:accPr>
                        <m:chr m:val="⃗"/>
                        <m:ctrlPr>
                          <a:rPr lang="is-IS" i="1">
                            <a:latin typeface="Cambria Math" charset="0"/>
                          </a:rPr>
                        </m:ctrlPr>
                      </m:accPr>
                      <m:e>
                        <m:r>
                          <a:rPr lang="en-US" i="1">
                            <a:latin typeface="Cambria Math" charset="0"/>
                          </a:rPr>
                          <m:t>𝑡</m:t>
                        </m:r>
                        <m:r>
                          <a:rPr lang="en-US" i="1">
                            <a:latin typeface="Cambria Math" charset="0"/>
                          </a:rPr>
                          <m:t>0</m:t>
                        </m:r>
                      </m:e>
                    </m:acc>
                  </m:oMath>
                </a14:m>
                <a:r>
                  <a:rPr lang="en-US" dirty="0" smtClean="0"/>
                  <a:t> </a:t>
                </a:r>
                <a:r>
                  <a:rPr lang="el-GR" dirty="0" smtClean="0"/>
                  <a:t>του </a:t>
                </a:r>
                <a:r>
                  <a:rPr lang="en-US" dirty="0" smtClean="0"/>
                  <a:t>head atom </a:t>
                </a:r>
                <a:r>
                  <a:rPr lang="en-US" dirty="0"/>
                  <a:t>r0(</a:t>
                </a:r>
                <a14:m>
                  <m:oMath xmlns:m="http://schemas.openxmlformats.org/officeDocument/2006/math">
                    <m:acc>
                      <m:accPr>
                        <m:chr m:val="⃗"/>
                        <m:ctrlPr>
                          <a:rPr lang="is-IS" i="1">
                            <a:latin typeface="Cambria Math" charset="0"/>
                          </a:rPr>
                        </m:ctrlPr>
                      </m:accPr>
                      <m:e>
                        <m:r>
                          <a:rPr lang="en-US" i="1">
                            <a:latin typeface="Cambria Math" charset="0"/>
                          </a:rPr>
                          <m:t>𝑡</m:t>
                        </m:r>
                        <m:r>
                          <a:rPr lang="en-US" i="1">
                            <a:latin typeface="Cambria Math" charset="0"/>
                          </a:rPr>
                          <m:t>0</m:t>
                        </m:r>
                      </m:e>
                    </m:acc>
                  </m:oMath>
                </a14:m>
                <a:r>
                  <a:rPr lang="en-US" dirty="0"/>
                  <a:t>) </a:t>
                </a:r>
                <a:r>
                  <a:rPr lang="el-GR" dirty="0" smtClean="0"/>
                  <a:t>. </a:t>
                </a:r>
                <a:endParaRPr lang="en-US" dirty="0" smtClean="0"/>
              </a:p>
              <a:p>
                <a:r>
                  <a:rPr lang="el-GR" dirty="0" smtClean="0"/>
                  <a:t>Ένα κατηγόρημα </a:t>
                </a:r>
                <a:r>
                  <a:rPr lang="el-GR" dirty="0"/>
                  <a:t>αναφέρεται συνήθως </a:t>
                </a:r>
                <a:r>
                  <a:rPr lang="el-GR" dirty="0" smtClean="0"/>
                  <a:t>ως </a:t>
                </a:r>
                <a:r>
                  <a:rPr lang="el-GR" dirty="0"/>
                  <a:t>r0 / n όπου n είναι η </a:t>
                </a:r>
                <a:r>
                  <a:rPr lang="el-GR" dirty="0" smtClean="0"/>
                  <a:t>πληθικότητα</a:t>
                </a:r>
              </a:p>
              <a:p>
                <a:r>
                  <a:rPr lang="el-GR" dirty="0" smtClean="0"/>
                  <a:t>της </a:t>
                </a:r>
                <a:r>
                  <a:rPr lang="el-GR" dirty="0"/>
                  <a:t>πλειάδας t0</a:t>
                </a:r>
                <a:r>
                  <a:rPr lang="el-GR" dirty="0" smtClean="0"/>
                  <a:t>.</a:t>
                </a:r>
                <a:endParaRPr lang="en-US" dirty="0" smtClean="0"/>
              </a:p>
              <a:p>
                <a:endParaRPr lang="en-US" dirty="0"/>
              </a:p>
              <a:p>
                <a:pPr marL="285750" indent="-285750">
                  <a:buFont typeface="Arial" charset="0"/>
                  <a:buChar char="•"/>
                </a:pPr>
                <a:r>
                  <a:rPr lang="el-GR" dirty="0" smtClean="0"/>
                  <a:t>Για ένα δεδομένο </a:t>
                </a:r>
                <a:r>
                  <a:rPr lang="en-US" dirty="0" smtClean="0"/>
                  <a:t>query  :</a:t>
                </a:r>
                <a:r>
                  <a:rPr lang="en-US" dirty="0"/>
                  <a:t>−</a:t>
                </a:r>
                <a:r>
                  <a:rPr lang="el-GR" dirty="0"/>
                  <a:t> </a:t>
                </a:r>
                <a:r>
                  <a:rPr lang="en-US" dirty="0" smtClean="0"/>
                  <a:t>q1</a:t>
                </a:r>
                <a:r>
                  <a:rPr lang="en-US" dirty="0"/>
                  <a:t>(</a:t>
                </a:r>
                <a14:m>
                  <m:oMath xmlns:m="http://schemas.openxmlformats.org/officeDocument/2006/math">
                    <m:acc>
                      <m:accPr>
                        <m:chr m:val="⃗"/>
                        <m:ctrlPr>
                          <a:rPr lang="is-IS" i="1">
                            <a:latin typeface="Cambria Math" charset="0"/>
                          </a:rPr>
                        </m:ctrlPr>
                      </m:accPr>
                      <m:e>
                        <m:r>
                          <a:rPr lang="en-US" b="0" i="1" smtClean="0">
                            <a:latin typeface="Cambria Math" charset="0"/>
                          </a:rPr>
                          <m:t>𝑠</m:t>
                        </m:r>
                        <m:r>
                          <a:rPr lang="en-US" i="1">
                            <a:latin typeface="Cambria Math" charset="0"/>
                          </a:rPr>
                          <m:t>1</m:t>
                        </m:r>
                      </m:e>
                    </m:acc>
                  </m:oMath>
                </a14:m>
                <a:r>
                  <a:rPr lang="en-US" dirty="0"/>
                  <a:t>), . . . , </a:t>
                </a:r>
                <a:r>
                  <a:rPr lang="en-US" dirty="0" smtClean="0"/>
                  <a:t>qn</a:t>
                </a:r>
                <a:r>
                  <a:rPr lang="en-US" dirty="0"/>
                  <a:t>(</a:t>
                </a:r>
                <a14:m>
                  <m:oMath xmlns:m="http://schemas.openxmlformats.org/officeDocument/2006/math">
                    <m:acc>
                      <m:accPr>
                        <m:chr m:val="⃗"/>
                        <m:ctrlPr>
                          <a:rPr lang="is-IS" i="1">
                            <a:latin typeface="Cambria Math" charset="0"/>
                          </a:rPr>
                        </m:ctrlPr>
                      </m:accPr>
                      <m:e>
                        <m:r>
                          <a:rPr lang="en-US" b="0" i="1" smtClean="0">
                            <a:latin typeface="Cambria Math" charset="0"/>
                          </a:rPr>
                          <m:t>𝑠</m:t>
                        </m:r>
                        <m:r>
                          <a:rPr lang="en-US" i="1">
                            <a:latin typeface="Cambria Math" charset="0"/>
                          </a:rPr>
                          <m:t>𝑛</m:t>
                        </m:r>
                      </m:e>
                    </m:acc>
                  </m:oMath>
                </a14:m>
                <a:r>
                  <a:rPr lang="en-US" dirty="0" smtClean="0"/>
                  <a:t>)</a:t>
                </a:r>
                <a:r>
                  <a:rPr lang="en-US" dirty="0"/>
                  <a:t> </a:t>
                </a:r>
                <a:r>
                  <a:rPr lang="el-GR" dirty="0" smtClean="0"/>
                  <a:t>η σειρά που η </a:t>
                </a:r>
                <a:r>
                  <a:rPr lang="en-US" dirty="0" smtClean="0"/>
                  <a:t>Prolog (</a:t>
                </a:r>
                <a:r>
                  <a:rPr lang="el-GR" dirty="0" smtClean="0"/>
                  <a:t>και γενικότερα οι γλώσσες</a:t>
                </a:r>
                <a:r>
                  <a:rPr lang="en-US" dirty="0" smtClean="0"/>
                  <a:t> </a:t>
                </a:r>
                <a:r>
                  <a:rPr lang="el-GR" dirty="0" smtClean="0"/>
                  <a:t>Λογικού προγραμματισμού που έχουν στηριχτεί στην</a:t>
                </a:r>
                <a:r>
                  <a:rPr lang="en-US" dirty="0" smtClean="0"/>
                  <a:t> SLD-resolution </a:t>
                </a:r>
                <a:r>
                  <a:rPr lang="el-GR" dirty="0" smtClean="0"/>
                  <a:t>του </a:t>
                </a:r>
                <a:r>
                  <a:rPr lang="en-US" dirty="0"/>
                  <a:t> </a:t>
                </a:r>
                <a:r>
                  <a:rPr lang="en-US" dirty="0" smtClean="0"/>
                  <a:t>Kowalski</a:t>
                </a:r>
                <a:r>
                  <a:rPr lang="el-GR" dirty="0" smtClean="0"/>
                  <a:t> )</a:t>
                </a:r>
                <a:r>
                  <a:rPr lang="en-US" dirty="0" smtClean="0"/>
                  <a:t> </a:t>
                </a:r>
                <a:r>
                  <a:rPr lang="el-GR" dirty="0" smtClean="0"/>
                  <a:t>θα εξετάσει τα διαφορετικά </a:t>
                </a:r>
                <a:r>
                  <a:rPr lang="en-US" dirty="0" smtClean="0"/>
                  <a:t>clauses </a:t>
                </a:r>
                <a:r>
                  <a:rPr lang="el-GR" dirty="0" smtClean="0"/>
                  <a:t>για την εύρεση λύσης είναι ουσιαστικά η </a:t>
                </a:r>
                <a:r>
                  <a:rPr lang="en-US" dirty="0" smtClean="0"/>
                  <a:t>SLD </a:t>
                </a:r>
                <a:r>
                  <a:rPr lang="el-GR" dirty="0" smtClean="0"/>
                  <a:t>ανάλυση που ανέπτυξε ο</a:t>
                </a:r>
                <a:r>
                  <a:rPr lang="en-US" dirty="0" smtClean="0"/>
                  <a:t> Kowalski:</a:t>
                </a:r>
              </a:p>
              <a:p>
                <a:endParaRPr lang="en-US" dirty="0"/>
              </a:p>
              <a:p>
                <a:pPr marL="742950" lvl="1" indent="-285750">
                  <a:buFont typeface="Wingdings" charset="2"/>
                  <a:buChar char="v"/>
                </a:pPr>
                <a:r>
                  <a:rPr lang="el-GR" dirty="0"/>
                  <a:t>Το άτομο </a:t>
                </a:r>
                <a:r>
                  <a:rPr lang="en-US" dirty="0" smtClean="0"/>
                  <a:t>qi(</a:t>
                </a:r>
                <a14:m>
                  <m:oMath xmlns:m="http://schemas.openxmlformats.org/officeDocument/2006/math">
                    <m:acc>
                      <m:accPr>
                        <m:chr m:val="⃗"/>
                        <m:ctrlPr>
                          <a:rPr lang="is-IS" i="1">
                            <a:latin typeface="Cambria Math" charset="0"/>
                          </a:rPr>
                        </m:ctrlPr>
                      </m:accPr>
                      <m:e>
                        <m:r>
                          <a:rPr lang="en-US" i="1">
                            <a:latin typeface="Cambria Math" charset="0"/>
                          </a:rPr>
                          <m:t>𝑠</m:t>
                        </m:r>
                        <m:r>
                          <a:rPr lang="en-US" b="0" i="1" smtClean="0">
                            <a:latin typeface="Cambria Math" charset="0"/>
                          </a:rPr>
                          <m:t>𝑖</m:t>
                        </m:r>
                      </m:e>
                    </m:acc>
                  </m:oMath>
                </a14:m>
                <a:r>
                  <a:rPr lang="en-US" dirty="0"/>
                  <a:t>)</a:t>
                </a:r>
                <a:r>
                  <a:rPr lang="el-GR" dirty="0"/>
                  <a:t>στο ερώτημα στη συνέχεια αντικαθίσταται από το σώμα της επιλεγμένης </a:t>
                </a:r>
                <a:r>
                  <a:rPr lang="en-US" dirty="0" smtClean="0"/>
                  <a:t>clause</a:t>
                </a:r>
                <a:r>
                  <a:rPr lang="el-GR" dirty="0" smtClean="0"/>
                  <a:t>, </a:t>
                </a:r>
                <a:r>
                  <a:rPr lang="el-GR" dirty="0"/>
                  <a:t>χρησιμοποιώντας την εκχώρηση των τιμών </a:t>
                </a:r>
                <a:r>
                  <a:rPr lang="el-GR" dirty="0" smtClean="0"/>
                  <a:t>σε</a:t>
                </a:r>
                <a:r>
                  <a:rPr lang="en-US" dirty="0" smtClean="0"/>
                  <a:t> </a:t>
                </a:r>
                <a:r>
                  <a:rPr lang="el-GR" dirty="0" smtClean="0"/>
                  <a:t>μεταβλητές </a:t>
                </a:r>
                <a:r>
                  <a:rPr lang="el-GR" dirty="0"/>
                  <a:t>σε κάθε άτομο του σώματος και η </a:t>
                </a:r>
                <a:r>
                  <a:rPr lang="el-GR" dirty="0" smtClean="0"/>
                  <a:t>διαδικασία</a:t>
                </a:r>
                <a:r>
                  <a:rPr lang="en-US" dirty="0" smtClean="0"/>
                  <a:t> </a:t>
                </a:r>
                <a:r>
                  <a:rPr lang="el-GR" dirty="0" smtClean="0"/>
                  <a:t>επαναλαμβάνεται</a:t>
                </a:r>
                <a:r>
                  <a:rPr lang="el-GR" dirty="0"/>
                  <a:t>. </a:t>
                </a:r>
                <a:r>
                  <a:rPr lang="en-US" dirty="0" smtClean="0"/>
                  <a:t> </a:t>
                </a:r>
                <a:r>
                  <a:rPr lang="el-GR" dirty="0" smtClean="0"/>
                  <a:t>Αυτή </a:t>
                </a:r>
                <a:r>
                  <a:rPr lang="el-GR" dirty="0"/>
                  <a:t>η διαδικασία θα τελειώσει με επιτυχία αν το σώμα του ερωτήματος είναι κενό (ένα γεγονός έχει επιτευχθεί) ή τελειώνει με αποτυχία αν δεν υπάρχει κανένας κανόνας κανόνας που ενοποιεί με το επιλεγμένο άτομο</a:t>
                </a:r>
                <a:endParaRPr lang="en-US" dirty="0" smtClean="0"/>
              </a:p>
              <a:p>
                <a:endParaRPr lang="en-US" dirty="0"/>
              </a:p>
              <a:p>
                <a:endParaRPr lang="el-GR" dirty="0"/>
              </a:p>
            </p:txBody>
          </p:sp>
        </mc:Choice>
        <mc:Fallback xmlns="">
          <p:sp>
            <p:nvSpPr>
              <p:cNvPr id="2" name="TextBox 1"/>
              <p:cNvSpPr txBox="1">
                <a:spLocks noRot="1" noChangeAspect="1" noMove="1" noResize="1" noEditPoints="1" noAdjustHandles="1" noChangeArrowheads="1" noChangeShapeType="1" noTextEdit="1"/>
              </p:cNvSpPr>
              <p:nvPr/>
            </p:nvSpPr>
            <p:spPr>
              <a:xfrm>
                <a:off x="2549561" y="359233"/>
                <a:ext cx="9004151" cy="6534225"/>
              </a:xfrm>
              <a:prstGeom prst="rect">
                <a:avLst/>
              </a:prstGeom>
              <a:blipFill rotWithShape="0">
                <a:blip r:embed="rId2"/>
                <a:stretch>
                  <a:fillRect l="-542" t="-560" r="-542"/>
                </a:stretch>
              </a:blipFill>
            </p:spPr>
            <p:txBody>
              <a:bodyPr/>
              <a:lstStyle/>
              <a:p>
                <a:r>
                  <a:rPr lang="en-US">
                    <a:noFill/>
                  </a:rPr>
                  <a:t> </a:t>
                </a:r>
              </a:p>
            </p:txBody>
          </p:sp>
        </mc:Fallback>
      </mc:AlternateContent>
      <p:sp>
        <p:nvSpPr>
          <p:cNvPr id="3" name="Slide Number Placeholder 2"/>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18010549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61928" y="365760"/>
            <a:ext cx="10330072" cy="6740307"/>
          </a:xfrm>
          <a:prstGeom prst="rect">
            <a:avLst/>
          </a:prstGeom>
          <a:noFill/>
        </p:spPr>
        <p:txBody>
          <a:bodyPr wrap="none" rtlCol="0">
            <a:spAutoFit/>
          </a:bodyPr>
          <a:lstStyle/>
          <a:p>
            <a:pPr algn="ctr"/>
            <a:r>
              <a:rPr lang="el-GR" b="1" i="1" u="sng" dirty="0" smtClean="0"/>
              <a:t>Μια εισαγωγή στις (σχεσιακές) Βάσεις Δεδομένων</a:t>
            </a:r>
          </a:p>
          <a:p>
            <a:endParaRPr lang="el-GR" dirty="0" smtClean="0"/>
          </a:p>
          <a:p>
            <a:endParaRPr lang="el-GR" b="1" i="1" u="sng" dirty="0" smtClean="0"/>
          </a:p>
          <a:p>
            <a:pPr marL="285750" indent="-285750">
              <a:buFont typeface="Arial" charset="0"/>
              <a:buChar char="•"/>
            </a:pPr>
            <a:r>
              <a:rPr lang="el-GR" b="1" dirty="0" smtClean="0"/>
              <a:t> Σχεσιακή </a:t>
            </a:r>
            <a:r>
              <a:rPr lang="el-GR" b="1" dirty="0"/>
              <a:t>βάση δεδομένων</a:t>
            </a:r>
            <a:r>
              <a:rPr lang="el-GR" dirty="0"/>
              <a:t> </a:t>
            </a:r>
            <a:r>
              <a:rPr lang="el-GR" dirty="0" smtClean="0"/>
              <a:t>ονομάζεται  </a:t>
            </a:r>
            <a:r>
              <a:rPr lang="el-GR" dirty="0"/>
              <a:t>μία </a:t>
            </a:r>
            <a:r>
              <a:rPr lang="el-GR" dirty="0" smtClean="0"/>
              <a:t>  συλλογή  δεδομένων  οργανωμένη </a:t>
            </a:r>
            <a:endParaRPr lang="el-GR" dirty="0"/>
          </a:p>
          <a:p>
            <a:r>
              <a:rPr lang="el-GR" dirty="0" smtClean="0"/>
              <a:t>σε συσχετισμένους πίνακες που </a:t>
            </a:r>
            <a:r>
              <a:rPr lang="el-GR" dirty="0"/>
              <a:t>παρέχει ταυτόχρονα ένα </a:t>
            </a:r>
            <a:r>
              <a:rPr lang="el-GR" dirty="0" smtClean="0"/>
              <a:t>μηχανισμό </a:t>
            </a:r>
            <a:r>
              <a:rPr lang="el-GR" dirty="0"/>
              <a:t>για </a:t>
            </a:r>
            <a:r>
              <a:rPr lang="el-GR" dirty="0" smtClean="0"/>
              <a:t>ανάγνωση</a:t>
            </a:r>
            <a:r>
              <a:rPr lang="el-GR" dirty="0"/>
              <a:t>, </a:t>
            </a:r>
            <a:endParaRPr lang="el-GR" dirty="0" smtClean="0"/>
          </a:p>
          <a:p>
            <a:r>
              <a:rPr lang="el-GR" dirty="0" smtClean="0"/>
              <a:t>εγγραφή ,τροποποίηση </a:t>
            </a:r>
            <a:r>
              <a:rPr lang="el-GR" dirty="0"/>
              <a:t>ή και πιο </a:t>
            </a:r>
            <a:r>
              <a:rPr lang="el-GR" dirty="0" smtClean="0"/>
              <a:t>πολύπλοκες  διαδικασίες πάνω  στα   δεδομένα .</a:t>
            </a:r>
          </a:p>
          <a:p>
            <a:endParaRPr lang="el-GR" dirty="0"/>
          </a:p>
          <a:p>
            <a:pPr marL="285750" indent="-285750">
              <a:buFont typeface="Arial" charset="0"/>
              <a:buChar char="•"/>
            </a:pPr>
            <a:r>
              <a:rPr lang="el-GR" dirty="0" smtClean="0"/>
              <a:t>Προτάθηκε το 1970 από τον </a:t>
            </a:r>
            <a:r>
              <a:rPr lang="en-US" dirty="0"/>
              <a:t>E.F. Codd </a:t>
            </a:r>
            <a:r>
              <a:rPr lang="el-GR" dirty="0" smtClean="0"/>
              <a:t>(</a:t>
            </a:r>
            <a:r>
              <a:rPr lang="en-US" dirty="0" smtClean="0"/>
              <a:t>“A </a:t>
            </a:r>
            <a:r>
              <a:rPr lang="en-US" dirty="0"/>
              <a:t>relational model for large shared data </a:t>
            </a:r>
            <a:r>
              <a:rPr lang="en-US" dirty="0" smtClean="0"/>
              <a:t>banks</a:t>
            </a:r>
            <a:r>
              <a:rPr lang="mr-IN" dirty="0" smtClean="0"/>
              <a:t>”</a:t>
            </a:r>
            <a:r>
              <a:rPr lang="en-US" dirty="0" smtClean="0"/>
              <a:t>,</a:t>
            </a:r>
          </a:p>
          <a:p>
            <a:r>
              <a:rPr lang="mr-IN" dirty="0" smtClean="0"/>
              <a:t>CACM</a:t>
            </a:r>
            <a:r>
              <a:rPr lang="en-US" dirty="0" smtClean="0"/>
              <a:t>) </a:t>
            </a:r>
            <a:r>
              <a:rPr lang="el-GR" dirty="0" smtClean="0"/>
              <a:t>σαν θεωρία για τα Μοντέλα Δεδομένων.</a:t>
            </a:r>
            <a:endParaRPr lang="en-US" dirty="0" smtClean="0"/>
          </a:p>
          <a:p>
            <a:endParaRPr lang="en-US" dirty="0" smtClean="0"/>
          </a:p>
          <a:p>
            <a:pPr marL="285750" indent="-285750">
              <a:buFont typeface="Arial" charset="0"/>
              <a:buChar char="•"/>
            </a:pPr>
            <a:r>
              <a:rPr lang="en-US" dirty="0" smtClean="0"/>
              <a:t>O Codd </a:t>
            </a:r>
            <a:r>
              <a:rPr lang="el-GR" dirty="0" smtClean="0"/>
              <a:t>εισήγαγε</a:t>
            </a:r>
            <a:r>
              <a:rPr lang="en-US" dirty="0" smtClean="0"/>
              <a:t> </a:t>
            </a:r>
            <a:r>
              <a:rPr lang="el-GR" dirty="0" smtClean="0"/>
              <a:t>το σχεσιακό μοντέλο δεδομένων</a:t>
            </a:r>
            <a:r>
              <a:rPr lang="en-US" dirty="0" smtClean="0"/>
              <a:t> </a:t>
            </a:r>
            <a:r>
              <a:rPr lang="el-GR" dirty="0" smtClean="0"/>
              <a:t>και δύο</a:t>
            </a:r>
            <a:r>
              <a:rPr lang="en-US" dirty="0" smtClean="0"/>
              <a:t> </a:t>
            </a:r>
            <a:r>
              <a:rPr lang="en-US" dirty="0"/>
              <a:t>database query languages</a:t>
            </a:r>
            <a:r>
              <a:rPr lang="en-US" dirty="0" smtClean="0"/>
              <a:t>:</a:t>
            </a:r>
          </a:p>
          <a:p>
            <a:r>
              <a:rPr lang="en-US" dirty="0" smtClean="0"/>
              <a:t> </a:t>
            </a:r>
            <a:r>
              <a:rPr lang="en-US" dirty="0"/>
              <a:t>relational algebra and relational calculus </a:t>
            </a:r>
          </a:p>
          <a:p>
            <a:endParaRPr lang="en-US" dirty="0"/>
          </a:p>
          <a:p>
            <a:pPr marL="285750" indent="-285750">
              <a:buFont typeface="Arial" charset="0"/>
              <a:buChar char="•"/>
            </a:pPr>
            <a:r>
              <a:rPr lang="el-GR" dirty="0" smtClean="0"/>
              <a:t>Σήμερα η συντριπτική θεωρία των </a:t>
            </a:r>
            <a:r>
              <a:rPr lang="en-US" dirty="0" smtClean="0"/>
              <a:t>DBMS </a:t>
            </a:r>
            <a:r>
              <a:rPr lang="el-GR" dirty="0" smtClean="0"/>
              <a:t>είναι σχεσιακά και διατίθενται σε ΟΛΕΣ τις</a:t>
            </a:r>
          </a:p>
          <a:p>
            <a:r>
              <a:rPr lang="el-GR" dirty="0" smtClean="0"/>
              <a:t> Υπολογιστικές Πλατφόρμες.</a:t>
            </a:r>
            <a:endParaRPr lang="en-US" dirty="0"/>
          </a:p>
          <a:p>
            <a:endParaRPr lang="el-GR" b="1" i="1" u="sng" dirty="0"/>
          </a:p>
          <a:p>
            <a:pPr marL="285750" indent="-285750">
              <a:buFont typeface="Arial" charset="0"/>
              <a:buChar char="•"/>
            </a:pPr>
            <a:r>
              <a:rPr lang="el-GR" dirty="0" smtClean="0"/>
              <a:t>Σκοπός </a:t>
            </a:r>
            <a:r>
              <a:rPr lang="el-GR" dirty="0"/>
              <a:t>μιας βάσης δεδομένων είναι η οργανωμένη αποθήκευση πληροφορίας και </a:t>
            </a:r>
            <a:endParaRPr lang="el-GR" dirty="0" smtClean="0"/>
          </a:p>
          <a:p>
            <a:r>
              <a:rPr lang="el-GR" dirty="0" smtClean="0"/>
              <a:t>η </a:t>
            </a:r>
            <a:r>
              <a:rPr lang="el-GR" dirty="0"/>
              <a:t>δυνατότητα εξαγωγής της </a:t>
            </a:r>
            <a:r>
              <a:rPr lang="el-GR" dirty="0" smtClean="0"/>
              <a:t>πληροφορίας αυτής</a:t>
            </a:r>
            <a:r>
              <a:rPr lang="el-GR" dirty="0"/>
              <a:t>, ιδίως σε πιο οργανωμένη μορφή, </a:t>
            </a:r>
            <a:endParaRPr lang="el-GR" dirty="0" smtClean="0"/>
          </a:p>
          <a:p>
            <a:r>
              <a:rPr lang="el-GR" dirty="0" smtClean="0"/>
              <a:t>σύμφωνα </a:t>
            </a:r>
            <a:r>
              <a:rPr lang="el-GR" dirty="0"/>
              <a:t>με ερωτήματα που τίθενται στη σχεσιακή βάση </a:t>
            </a:r>
            <a:r>
              <a:rPr lang="el-GR" dirty="0" smtClean="0"/>
              <a:t>δεδομένων.</a:t>
            </a:r>
          </a:p>
          <a:p>
            <a:endParaRPr lang="el-GR" b="1" i="1" u="sng" dirty="0"/>
          </a:p>
          <a:p>
            <a:pPr marL="285750" indent="-285750">
              <a:buFont typeface="Arial" charset="0"/>
              <a:buChar char="•"/>
            </a:pPr>
            <a:r>
              <a:rPr lang="el-GR" dirty="0"/>
              <a:t>Τα δεδομένα είναι δυνατόν να αναδιοργανώνονται με πολλούς διαφορετικούς τρόπους, </a:t>
            </a:r>
            <a:endParaRPr lang="el-GR" dirty="0" smtClean="0"/>
          </a:p>
          <a:p>
            <a:r>
              <a:rPr lang="el-GR" dirty="0" smtClean="0"/>
              <a:t>σε </a:t>
            </a:r>
            <a:r>
              <a:rPr lang="el-GR" dirty="0"/>
              <a:t>νοητούς πίνακες, χωρίς να είναι απαραίτητη η αναδιοργάνωση των φυσικών </a:t>
            </a:r>
            <a:r>
              <a:rPr lang="el-GR" dirty="0" smtClean="0"/>
              <a:t>πινάκων</a:t>
            </a:r>
          </a:p>
          <a:p>
            <a:r>
              <a:rPr lang="el-GR" dirty="0" smtClean="0"/>
              <a:t>που </a:t>
            </a:r>
            <a:r>
              <a:rPr lang="el-GR" dirty="0"/>
              <a:t>τα αποθηκεύουν</a:t>
            </a:r>
            <a:endParaRPr lang="el-GR" b="1" i="1" u="sng" dirty="0"/>
          </a:p>
          <a:p>
            <a:endParaRPr lang="en-US" b="1" i="1" u="sng"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6447534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90627" y="1161827"/>
            <a:ext cx="8255786" cy="5632311"/>
          </a:xfrm>
          <a:prstGeom prst="rect">
            <a:avLst/>
          </a:prstGeom>
          <a:noFill/>
        </p:spPr>
        <p:txBody>
          <a:bodyPr wrap="none" rtlCol="0">
            <a:spAutoFit/>
          </a:bodyPr>
          <a:lstStyle/>
          <a:p>
            <a:pPr marL="285750" indent="-285750">
              <a:buFont typeface="Arial" charset="0"/>
              <a:buChar char="•"/>
            </a:pPr>
            <a:r>
              <a:rPr lang="el-GR" dirty="0" smtClean="0"/>
              <a:t>Το σχεσιακό μοντέλο υποστηρίζει απλές και εκφραστικές Γλώσσες</a:t>
            </a:r>
          </a:p>
          <a:p>
            <a:r>
              <a:rPr lang="el-GR" dirty="0" smtClean="0"/>
              <a:t>Ανάκτησης (</a:t>
            </a:r>
            <a:r>
              <a:rPr lang="en-US" dirty="0" smtClean="0"/>
              <a:t>QLS</a:t>
            </a:r>
            <a:r>
              <a:rPr lang="el-GR" dirty="0" smtClean="0"/>
              <a:t>)</a:t>
            </a:r>
            <a:r>
              <a:rPr lang="en-US" dirty="0" smtClean="0"/>
              <a:t>:</a:t>
            </a:r>
          </a:p>
          <a:p>
            <a:r>
              <a:rPr lang="en-US" dirty="0"/>
              <a:t> </a:t>
            </a:r>
            <a:r>
              <a:rPr lang="en-US" dirty="0" smtClean="0"/>
              <a:t>   </a:t>
            </a:r>
          </a:p>
          <a:p>
            <a:r>
              <a:rPr lang="en-US" dirty="0"/>
              <a:t> </a:t>
            </a:r>
            <a:r>
              <a:rPr lang="en-US" dirty="0" smtClean="0"/>
              <a:t>      - </a:t>
            </a:r>
            <a:r>
              <a:rPr lang="el-GR" dirty="0" smtClean="0"/>
              <a:t>Επιτρέπουν</a:t>
            </a:r>
            <a:r>
              <a:rPr lang="en-US" dirty="0" smtClean="0"/>
              <a:t> </a:t>
            </a:r>
            <a:r>
              <a:rPr lang="el-GR" dirty="0" smtClean="0"/>
              <a:t>μεγάλο</a:t>
            </a:r>
            <a:r>
              <a:rPr lang="en-US" dirty="0"/>
              <a:t> </a:t>
            </a:r>
            <a:r>
              <a:rPr lang="el-GR" dirty="0" smtClean="0"/>
              <a:t>βαθμό</a:t>
            </a:r>
            <a:r>
              <a:rPr lang="en-US" dirty="0"/>
              <a:t> </a:t>
            </a:r>
            <a:r>
              <a:rPr lang="el-GR" dirty="0" smtClean="0"/>
              <a:t>βελτιστοποιήσεις</a:t>
            </a:r>
            <a:endParaRPr lang="en-US" dirty="0" smtClean="0"/>
          </a:p>
          <a:p>
            <a:r>
              <a:rPr lang="en-US" dirty="0"/>
              <a:t> </a:t>
            </a:r>
            <a:r>
              <a:rPr lang="en-US" dirty="0" smtClean="0"/>
              <a:t>    </a:t>
            </a:r>
          </a:p>
          <a:p>
            <a:r>
              <a:rPr lang="en-US" dirty="0"/>
              <a:t> </a:t>
            </a:r>
            <a:r>
              <a:rPr lang="en-US" dirty="0" smtClean="0"/>
              <a:t>      - </a:t>
            </a:r>
            <a:r>
              <a:rPr lang="en-US" b="1" dirty="0" smtClean="0"/>
              <a:t>I</a:t>
            </a:r>
            <a:r>
              <a:rPr lang="el-GR" b="1" dirty="0" err="1" smtClean="0"/>
              <a:t>σχυρή</a:t>
            </a:r>
            <a:r>
              <a:rPr lang="en-US" b="1" dirty="0" smtClean="0"/>
              <a:t> </a:t>
            </a:r>
            <a:r>
              <a:rPr lang="el-GR" b="1" dirty="0" smtClean="0"/>
              <a:t>τυπική/ θεωρητική</a:t>
            </a:r>
            <a:r>
              <a:rPr lang="en-US" b="1" dirty="0"/>
              <a:t> </a:t>
            </a:r>
            <a:r>
              <a:rPr lang="el-GR" b="1" dirty="0" smtClean="0"/>
              <a:t>βάση</a:t>
            </a:r>
            <a:r>
              <a:rPr lang="en-US" b="1" dirty="0"/>
              <a:t> (</a:t>
            </a:r>
            <a:r>
              <a:rPr lang="el-GR" b="1" dirty="0" smtClean="0"/>
              <a:t>Μαθηματική</a:t>
            </a:r>
            <a:r>
              <a:rPr lang="en-US" b="1" dirty="0"/>
              <a:t> </a:t>
            </a:r>
            <a:r>
              <a:rPr lang="el-GR" b="1" dirty="0" smtClean="0"/>
              <a:t>Λογική).</a:t>
            </a:r>
            <a:endParaRPr lang="en-US" b="1" dirty="0" smtClean="0"/>
          </a:p>
          <a:p>
            <a:endParaRPr lang="en-US" b="1" dirty="0"/>
          </a:p>
          <a:p>
            <a:endParaRPr lang="el-GR" b="1" dirty="0"/>
          </a:p>
          <a:p>
            <a:pPr marL="285750" indent="-285750">
              <a:buFont typeface="Arial" charset="0"/>
              <a:buChar char="•"/>
            </a:pPr>
            <a:r>
              <a:rPr lang="el-GR" dirty="0"/>
              <a:t>Εκτελώντας ερωτήματα ο χρήστης (ή το λογισμικό που </a:t>
            </a:r>
            <a:r>
              <a:rPr lang="el-GR" dirty="0" smtClean="0"/>
              <a:t>εκπροσωπεί το </a:t>
            </a:r>
          </a:p>
          <a:p>
            <a:r>
              <a:rPr lang="el-GR" dirty="0" smtClean="0"/>
              <a:t>χρήστη</a:t>
            </a:r>
            <a:r>
              <a:rPr lang="el-GR" dirty="0"/>
              <a:t>) είναι δυνατόν, ανάλογα με τα δικαιώματά του, </a:t>
            </a:r>
            <a:r>
              <a:rPr lang="el-GR" dirty="0" smtClean="0"/>
              <a:t>να  δημιουργήσει</a:t>
            </a:r>
            <a:r>
              <a:rPr lang="el-GR" dirty="0"/>
              <a:t>, </a:t>
            </a:r>
            <a:endParaRPr lang="el-GR" dirty="0" smtClean="0"/>
          </a:p>
          <a:p>
            <a:r>
              <a:rPr lang="el-GR" dirty="0" smtClean="0"/>
              <a:t>να  μεταβάλλει  </a:t>
            </a:r>
            <a:r>
              <a:rPr lang="el-GR" dirty="0"/>
              <a:t>και </a:t>
            </a:r>
            <a:r>
              <a:rPr lang="el-GR" dirty="0" smtClean="0"/>
              <a:t> να </a:t>
            </a:r>
            <a:r>
              <a:rPr lang="el-GR" dirty="0"/>
              <a:t>διαγράψει </a:t>
            </a:r>
            <a:r>
              <a:rPr lang="el-GR" dirty="0" smtClean="0"/>
              <a:t> δεδομένα  στη  </a:t>
            </a:r>
            <a:r>
              <a:rPr lang="el-GR" dirty="0"/>
              <a:t>βάση, ή </a:t>
            </a:r>
            <a:r>
              <a:rPr lang="el-GR" dirty="0" smtClean="0"/>
              <a:t> να  ανασύρει </a:t>
            </a:r>
          </a:p>
          <a:p>
            <a:r>
              <a:rPr lang="el-GR" dirty="0" smtClean="0"/>
              <a:t>πληροφορίες </a:t>
            </a:r>
            <a:r>
              <a:rPr lang="el-GR" dirty="0"/>
              <a:t>με σύνθετα κριτήρια </a:t>
            </a:r>
            <a:r>
              <a:rPr lang="el-GR" dirty="0" smtClean="0"/>
              <a:t>αναζήτησης.</a:t>
            </a:r>
            <a:endParaRPr lang="el-GR" dirty="0"/>
          </a:p>
          <a:p>
            <a:pPr marL="285750" indent="-285750">
              <a:buFont typeface="Arial" charset="0"/>
              <a:buChar char="•"/>
            </a:pPr>
            <a:endParaRPr lang="en-US" dirty="0" smtClean="0"/>
          </a:p>
          <a:p>
            <a:r>
              <a:rPr lang="en-US" b="1" dirty="0"/>
              <a:t>Σχεσιακές βάσεις </a:t>
            </a:r>
            <a:r>
              <a:rPr lang="en-US" b="1" dirty="0" smtClean="0"/>
              <a:t>δεδομένων</a:t>
            </a:r>
            <a:r>
              <a:rPr lang="el-GR" b="1" dirty="0" smtClean="0"/>
              <a:t> </a:t>
            </a:r>
            <a:r>
              <a:rPr lang="el-GR" dirty="0" smtClean="0"/>
              <a:t>(Σήμερα</a:t>
            </a:r>
            <a:r>
              <a:rPr lang="mr-IN" dirty="0" smtClean="0"/>
              <a:t>…</a:t>
            </a:r>
            <a:r>
              <a:rPr lang="el-GR" dirty="0" smtClean="0"/>
              <a:t>)</a:t>
            </a:r>
          </a:p>
          <a:p>
            <a:endParaRPr lang="el-GR" dirty="0" smtClean="0"/>
          </a:p>
          <a:p>
            <a:pPr marL="285750" indent="-285750">
              <a:buFont typeface="Wingdings" charset="2"/>
              <a:buChar char="Ø"/>
            </a:pPr>
            <a:r>
              <a:rPr lang="en-US" dirty="0" smtClean="0">
                <a:hlinkClick r:id="rId2" tooltip="Oracle"/>
              </a:rPr>
              <a:t>Oracle</a:t>
            </a:r>
            <a:endParaRPr lang="en-US" dirty="0"/>
          </a:p>
          <a:p>
            <a:pPr marL="285750" indent="-285750">
              <a:buFont typeface="Wingdings" charset="2"/>
              <a:buChar char="Ø"/>
            </a:pPr>
            <a:r>
              <a:rPr lang="en-US" dirty="0">
                <a:hlinkClick r:id="rId3" tooltip="MySQL"/>
              </a:rPr>
              <a:t>MySQL</a:t>
            </a:r>
            <a:endParaRPr lang="en-US" dirty="0"/>
          </a:p>
          <a:p>
            <a:pPr marL="285750" indent="-285750">
              <a:buFont typeface="Wingdings" charset="2"/>
              <a:buChar char="Ø"/>
            </a:pPr>
            <a:r>
              <a:rPr lang="en-US" dirty="0">
                <a:hlinkClick r:id="rId4" tooltip="Microsoft SQL Server"/>
              </a:rPr>
              <a:t>Microsoft SQL Server</a:t>
            </a:r>
            <a:endParaRPr lang="en-US" dirty="0"/>
          </a:p>
          <a:p>
            <a:pPr marL="285750" indent="-285750">
              <a:buFont typeface="Wingdings" charset="2"/>
              <a:buChar char="Ø"/>
            </a:pPr>
            <a:r>
              <a:rPr lang="en-US" dirty="0">
                <a:hlinkClick r:id="rId5" tooltip="PostgreSQL"/>
              </a:rPr>
              <a:t>PostgreSQL</a:t>
            </a:r>
            <a:endParaRPr lang="en-US" dirty="0"/>
          </a:p>
          <a:p>
            <a:pPr marL="285750" indent="-285750">
              <a:buFont typeface="Arial" charset="0"/>
              <a:buChar char="•"/>
            </a:pP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12470476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05318" y="1226372"/>
            <a:ext cx="8972328" cy="4524315"/>
          </a:xfrm>
          <a:prstGeom prst="rect">
            <a:avLst/>
          </a:prstGeom>
          <a:noFill/>
        </p:spPr>
        <p:txBody>
          <a:bodyPr wrap="none" rtlCol="0">
            <a:spAutoFit/>
          </a:bodyPr>
          <a:lstStyle/>
          <a:p>
            <a:pPr marL="285750" indent="-285750">
              <a:buFont typeface="Wingdings" charset="2"/>
              <a:buChar char="q"/>
            </a:pPr>
            <a:r>
              <a:rPr lang="el-GR" dirty="0"/>
              <a:t>Σχεσιακή Άλγεβρα, η οποία είναι μια διαδικαστική </a:t>
            </a:r>
            <a:r>
              <a:rPr lang="el-GR" dirty="0" smtClean="0"/>
              <a:t>γλώσσα</a:t>
            </a:r>
            <a:r>
              <a:rPr lang="en-US" dirty="0" smtClean="0"/>
              <a:t>:</a:t>
            </a:r>
          </a:p>
          <a:p>
            <a:endParaRPr lang="el-GR" dirty="0"/>
          </a:p>
          <a:p>
            <a:pPr marL="742950" lvl="1" indent="-285750">
              <a:buFont typeface="Arial" charset="0"/>
              <a:buChar char="•"/>
            </a:pPr>
            <a:r>
              <a:rPr lang="el-GR" dirty="0"/>
              <a:t>Πρόκειται για έναν αλγεβρικό φορμαλισμό στον οποίο εκφράζονται τα </a:t>
            </a:r>
            <a:endParaRPr lang="en-US" dirty="0" smtClean="0"/>
          </a:p>
          <a:p>
            <a:pPr lvl="1"/>
            <a:r>
              <a:rPr lang="el-GR" dirty="0" smtClean="0"/>
              <a:t>ερωτήματα </a:t>
            </a:r>
            <a:r>
              <a:rPr lang="en-US" dirty="0"/>
              <a:t> </a:t>
            </a:r>
            <a:r>
              <a:rPr lang="el-GR" dirty="0" smtClean="0"/>
              <a:t>εφαρμόζοντας </a:t>
            </a:r>
            <a:r>
              <a:rPr lang="el-GR" dirty="0"/>
              <a:t>μια ακολουθία </a:t>
            </a:r>
            <a:r>
              <a:rPr lang="el-GR" dirty="0" smtClean="0"/>
              <a:t>από </a:t>
            </a:r>
            <a:r>
              <a:rPr lang="en-US" dirty="0" smtClean="0"/>
              <a:t>operators</a:t>
            </a:r>
            <a:r>
              <a:rPr lang="el-GR" dirty="0" smtClean="0"/>
              <a:t> </a:t>
            </a:r>
            <a:r>
              <a:rPr lang="el-GR" dirty="0"/>
              <a:t>στις σχέσεις.</a:t>
            </a:r>
            <a:endParaRPr lang="en-US" dirty="0" smtClean="0"/>
          </a:p>
          <a:p>
            <a:endParaRPr lang="en-US" dirty="0" smtClean="0"/>
          </a:p>
          <a:p>
            <a:pPr marL="285750" indent="-285750">
              <a:buFont typeface="Wingdings" charset="2"/>
              <a:buChar char="q"/>
            </a:pPr>
            <a:r>
              <a:rPr lang="el-GR" dirty="0" smtClean="0"/>
              <a:t>Σχεσιακό</a:t>
            </a:r>
            <a:r>
              <a:rPr lang="el-GR" dirty="0"/>
              <a:t>ς</a:t>
            </a:r>
            <a:r>
              <a:rPr lang="el-GR" dirty="0" smtClean="0"/>
              <a:t> </a:t>
            </a:r>
            <a:r>
              <a:rPr lang="el-GR" dirty="0"/>
              <a:t>Λογισμός, που είναι μια δηλωτική </a:t>
            </a:r>
            <a:r>
              <a:rPr lang="el-GR" dirty="0" smtClean="0"/>
              <a:t>γλώσσα:</a:t>
            </a:r>
          </a:p>
          <a:p>
            <a:endParaRPr lang="el-GR" dirty="0" smtClean="0"/>
          </a:p>
          <a:p>
            <a:pPr marL="742950" lvl="1" indent="-285750">
              <a:buFont typeface="Arial" charset="0"/>
              <a:buChar char="•"/>
            </a:pPr>
            <a:r>
              <a:rPr lang="el-GR" dirty="0" smtClean="0"/>
              <a:t>Είναι </a:t>
            </a:r>
            <a:r>
              <a:rPr lang="el-GR" dirty="0"/>
              <a:t>ένας λογικός φορμαλισμός στον οποίο εκφράζονται τα ερωτήματα </a:t>
            </a:r>
            <a:endParaRPr lang="el-GR" dirty="0" smtClean="0"/>
          </a:p>
          <a:p>
            <a:pPr lvl="1"/>
            <a:r>
              <a:rPr lang="el-GR" dirty="0" smtClean="0"/>
              <a:t>ως </a:t>
            </a:r>
            <a:r>
              <a:rPr lang="en-US" dirty="0"/>
              <a:t>formulas </a:t>
            </a:r>
            <a:r>
              <a:rPr lang="el-GR" dirty="0" smtClean="0"/>
              <a:t>της </a:t>
            </a:r>
            <a:r>
              <a:rPr lang="en-US" dirty="0" smtClean="0"/>
              <a:t>first-order logic</a:t>
            </a:r>
            <a:r>
              <a:rPr lang="el-GR" dirty="0" smtClean="0"/>
              <a:t>.</a:t>
            </a:r>
            <a:endParaRPr lang="el-GR" dirty="0"/>
          </a:p>
          <a:p>
            <a:endParaRPr lang="en-US" dirty="0"/>
          </a:p>
          <a:p>
            <a:endParaRPr lang="el-GR" b="1" i="1" u="sng" dirty="0" smtClean="0">
              <a:solidFill>
                <a:srgbClr val="FF0000"/>
              </a:solidFill>
            </a:endParaRPr>
          </a:p>
          <a:p>
            <a:pPr marL="285750" indent="-285750">
              <a:buFont typeface="Wingdings" charset="2"/>
              <a:buChar char="Ø"/>
            </a:pPr>
            <a:r>
              <a:rPr lang="en-US" b="1" i="1" u="sng" dirty="0" smtClean="0">
                <a:solidFill>
                  <a:srgbClr val="FF0000"/>
                </a:solidFill>
              </a:rPr>
              <a:t>Codd’s </a:t>
            </a:r>
            <a:r>
              <a:rPr lang="en-US" b="1" i="1" u="sng" dirty="0">
                <a:solidFill>
                  <a:srgbClr val="FF0000"/>
                </a:solidFill>
              </a:rPr>
              <a:t>Theorem</a:t>
            </a:r>
            <a:r>
              <a:rPr lang="en-US" b="1" i="1" u="sng" dirty="0" smtClean="0">
                <a:solidFill>
                  <a:srgbClr val="FF0000"/>
                </a:solidFill>
              </a:rPr>
              <a:t>:</a:t>
            </a:r>
            <a:endParaRPr lang="el-GR" b="1" i="1" u="sng" dirty="0" smtClean="0">
              <a:solidFill>
                <a:srgbClr val="FF0000"/>
              </a:solidFill>
            </a:endParaRPr>
          </a:p>
          <a:p>
            <a:endParaRPr lang="el-GR" b="1" i="1" u="sng" dirty="0" smtClean="0">
              <a:solidFill>
                <a:srgbClr val="FF0000"/>
              </a:solidFill>
            </a:endParaRPr>
          </a:p>
          <a:p>
            <a:pPr lvl="1"/>
            <a:r>
              <a:rPr lang="en-US" b="1" i="1" dirty="0" smtClean="0">
                <a:solidFill>
                  <a:srgbClr val="FF0000"/>
                </a:solidFill>
              </a:rPr>
              <a:t> </a:t>
            </a:r>
            <a:r>
              <a:rPr lang="en-US" b="1" i="1" u="sng" dirty="0">
                <a:solidFill>
                  <a:srgbClr val="FF0000"/>
                </a:solidFill>
              </a:rPr>
              <a:t>Relational Algebra and Relational Calculus are </a:t>
            </a:r>
            <a:endParaRPr lang="el-GR" b="1" i="1" u="sng" dirty="0" smtClean="0">
              <a:solidFill>
                <a:srgbClr val="FF0000"/>
              </a:solidFill>
            </a:endParaRPr>
          </a:p>
          <a:p>
            <a:pPr lvl="1"/>
            <a:r>
              <a:rPr lang="en-US" b="1" i="1" dirty="0" smtClean="0">
                <a:solidFill>
                  <a:srgbClr val="FF0000"/>
                </a:solidFill>
              </a:rPr>
              <a:t>“</a:t>
            </a:r>
            <a:r>
              <a:rPr lang="en-US" b="1" i="1" u="sng" dirty="0">
                <a:solidFill>
                  <a:srgbClr val="FF0000"/>
                </a:solidFill>
              </a:rPr>
              <a:t>essentially equivalent” in terms of expressive power</a:t>
            </a:r>
            <a:r>
              <a:rPr lang="en-US" b="1" i="1" dirty="0"/>
              <a:t>. </a:t>
            </a:r>
          </a:p>
          <a:p>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95721252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684269" y="771153"/>
            <a:ext cx="9507731" cy="6740307"/>
          </a:xfrm>
          <a:prstGeom prst="rect">
            <a:avLst/>
          </a:prstGeom>
          <a:noFill/>
        </p:spPr>
        <p:txBody>
          <a:bodyPr wrap="none" rtlCol="0">
            <a:spAutoFit/>
          </a:bodyPr>
          <a:lstStyle/>
          <a:p>
            <a:pPr marL="285750" indent="-285750">
              <a:buFont typeface="Arial" charset="0"/>
              <a:buChar char="•"/>
            </a:pPr>
            <a:r>
              <a:rPr lang="el-GR" dirty="0" smtClean="0"/>
              <a:t>Η συσχέτιση του σχεσιακού μοντέλου βάσεων δεδομένων με το</a:t>
            </a:r>
          </a:p>
          <a:p>
            <a:r>
              <a:rPr lang="el-GR" dirty="0" smtClean="0"/>
              <a:t>Λογικό προγραμματισμό γίνεται εμφανής από το γεγονός ότι οι σχεσιακές </a:t>
            </a:r>
          </a:p>
          <a:p>
            <a:r>
              <a:rPr lang="el-GR" dirty="0" smtClean="0"/>
              <a:t>Βάσεις δεδομένων βασίζονται  στη </a:t>
            </a:r>
            <a:r>
              <a:rPr lang="el-GR" b="1" u="sng" dirty="0" smtClean="0"/>
              <a:t>Σχεσιακή Άλγεβρα</a:t>
            </a:r>
            <a:r>
              <a:rPr lang="el-GR" dirty="0" smtClean="0"/>
              <a:t> και το </a:t>
            </a:r>
            <a:r>
              <a:rPr lang="el-GR" b="1" u="sng" dirty="0" smtClean="0"/>
              <a:t>Σχεσιακό Λογισμό</a:t>
            </a:r>
            <a:r>
              <a:rPr lang="el-GR" dirty="0" smtClean="0"/>
              <a:t>.</a:t>
            </a:r>
          </a:p>
          <a:p>
            <a:endParaRPr lang="el-GR" b="1" u="sng" dirty="0"/>
          </a:p>
          <a:p>
            <a:pPr marL="285750" indent="-285750">
              <a:buFont typeface="Arial" charset="0"/>
              <a:buChar char="•"/>
            </a:pPr>
            <a:r>
              <a:rPr lang="el-GR" dirty="0" smtClean="0"/>
              <a:t>Αυτό διότι τα ερωτήματα σε μία σχεσιακή βάση δεδομένων εκφράζονται σε </a:t>
            </a:r>
          </a:p>
          <a:p>
            <a:r>
              <a:rPr lang="el-GR" dirty="0" smtClean="0"/>
              <a:t>Σχεσιακό Λογισμό </a:t>
            </a:r>
            <a:r>
              <a:rPr lang="el-GR" b="1" dirty="0" smtClean="0"/>
              <a:t>ή</a:t>
            </a:r>
            <a:r>
              <a:rPr lang="el-GR" dirty="0" smtClean="0"/>
              <a:t> Σχεσιακή Άλγεβρα.</a:t>
            </a:r>
          </a:p>
          <a:p>
            <a:endParaRPr lang="el-GR" dirty="0"/>
          </a:p>
          <a:p>
            <a:pPr marL="285750" indent="-285750">
              <a:buFont typeface="Arial" charset="0"/>
              <a:buChar char="•"/>
            </a:pPr>
            <a:r>
              <a:rPr lang="el-GR" dirty="0" smtClean="0"/>
              <a:t>Ως προς την εκφραστικότητα ο Σχεσιακός Λογισμός και η Σχεσιακή Άλγεβρα </a:t>
            </a:r>
          </a:p>
          <a:p>
            <a:r>
              <a:rPr lang="el-GR" dirty="0"/>
              <a:t>ε</a:t>
            </a:r>
            <a:r>
              <a:rPr lang="el-GR" dirty="0" smtClean="0"/>
              <a:t>ίναι ταυτόσημοι. </a:t>
            </a:r>
          </a:p>
          <a:p>
            <a:endParaRPr lang="el-GR" dirty="0"/>
          </a:p>
          <a:p>
            <a:pPr marL="285750" indent="-285750">
              <a:buFont typeface="Arial" charset="0"/>
              <a:buChar char="•"/>
            </a:pPr>
            <a:r>
              <a:rPr lang="el-GR" dirty="0" smtClean="0"/>
              <a:t>Ο σχεσιακός λογισμός είναι μία μη-διαδικαστική τυπική γλώσσα που </a:t>
            </a:r>
            <a:r>
              <a:rPr lang="el-GR" b="1" dirty="0" smtClean="0"/>
              <a:t>βασίζεται</a:t>
            </a:r>
          </a:p>
          <a:p>
            <a:r>
              <a:rPr lang="el-GR" b="1" dirty="0"/>
              <a:t>σ</a:t>
            </a:r>
            <a:r>
              <a:rPr lang="el-GR" b="1" dirty="0" smtClean="0"/>
              <a:t>το κατηγορηματικό λογισμό πρώτης τάξης </a:t>
            </a:r>
            <a:r>
              <a:rPr lang="el-GR" dirty="0" smtClean="0"/>
              <a:t>!! Ο Σχεσιακός</a:t>
            </a:r>
            <a:r>
              <a:rPr lang="el-GR" dirty="0"/>
              <a:t> </a:t>
            </a:r>
            <a:r>
              <a:rPr lang="el-GR" dirty="0" smtClean="0"/>
              <a:t>Λογισμός</a:t>
            </a:r>
            <a:r>
              <a:rPr lang="el-GR" dirty="0"/>
              <a:t> </a:t>
            </a:r>
            <a:r>
              <a:rPr lang="el-GR" dirty="0" smtClean="0"/>
              <a:t>χρησιμοποιεί</a:t>
            </a:r>
            <a:endParaRPr lang="el-GR" dirty="0"/>
          </a:p>
          <a:p>
            <a:r>
              <a:rPr lang="el-GR" dirty="0"/>
              <a:t>τ</a:t>
            </a:r>
            <a:r>
              <a:rPr lang="el-GR" dirty="0" smtClean="0"/>
              <a:t>ην έννοια</a:t>
            </a:r>
            <a:r>
              <a:rPr lang="el-GR" dirty="0"/>
              <a:t> </a:t>
            </a:r>
            <a:r>
              <a:rPr lang="el-GR" b="1" dirty="0" smtClean="0"/>
              <a:t>της μεταβλητής</a:t>
            </a:r>
            <a:r>
              <a:rPr lang="el-GR" dirty="0" smtClean="0"/>
              <a:t>.</a:t>
            </a:r>
            <a:endParaRPr lang="el-GR" dirty="0"/>
          </a:p>
          <a:p>
            <a:endParaRPr lang="el-GR" dirty="0"/>
          </a:p>
          <a:p>
            <a:pPr marL="285750" indent="-285750">
              <a:buFont typeface="Arial" charset="0"/>
              <a:buChar char="•"/>
            </a:pPr>
            <a:r>
              <a:rPr lang="el-GR" dirty="0" smtClean="0"/>
              <a:t>Οι ερωταποκρίσεις</a:t>
            </a:r>
            <a:r>
              <a:rPr lang="el-GR" dirty="0"/>
              <a:t> </a:t>
            </a:r>
            <a:r>
              <a:rPr lang="el-GR" dirty="0" smtClean="0"/>
              <a:t>στην</a:t>
            </a:r>
            <a:r>
              <a:rPr lang="el-GR" dirty="0"/>
              <a:t> </a:t>
            </a:r>
            <a:r>
              <a:rPr lang="el-GR" dirty="0" smtClean="0"/>
              <a:t>R</a:t>
            </a:r>
            <a:r>
              <a:rPr lang="en-US" dirty="0" err="1" smtClean="0"/>
              <a:t>elational</a:t>
            </a:r>
            <a:r>
              <a:rPr lang="en-US" dirty="0" smtClean="0"/>
              <a:t> </a:t>
            </a:r>
            <a:r>
              <a:rPr lang="el-GR" dirty="0" smtClean="0"/>
              <a:t>C</a:t>
            </a:r>
            <a:r>
              <a:rPr lang="en-US" dirty="0" err="1" smtClean="0"/>
              <a:t>alculus</a:t>
            </a:r>
            <a:r>
              <a:rPr lang="el-GR" dirty="0" smtClean="0"/>
              <a:t>  προδιαγράφουν</a:t>
            </a:r>
            <a:r>
              <a:rPr lang="el-GR" dirty="0"/>
              <a:t> </a:t>
            </a:r>
            <a:r>
              <a:rPr lang="el-GR" dirty="0" smtClean="0"/>
              <a:t>τι</a:t>
            </a:r>
            <a:r>
              <a:rPr lang="el-GR" dirty="0"/>
              <a:t> </a:t>
            </a:r>
            <a:r>
              <a:rPr lang="el-GR" dirty="0" smtClean="0"/>
              <a:t>πρόκειται</a:t>
            </a:r>
            <a:r>
              <a:rPr lang="el-GR" dirty="0"/>
              <a:t> </a:t>
            </a:r>
            <a:r>
              <a:rPr lang="el-GR" dirty="0" smtClean="0"/>
              <a:t>να </a:t>
            </a:r>
            <a:endParaRPr lang="en-US" dirty="0" smtClean="0"/>
          </a:p>
          <a:p>
            <a:r>
              <a:rPr lang="el-GR" dirty="0" smtClean="0"/>
              <a:t>ανακληθεί  (δηλωτικά) ενώ</a:t>
            </a:r>
            <a:r>
              <a:rPr lang="el-GR" dirty="0"/>
              <a:t> </a:t>
            </a:r>
            <a:r>
              <a:rPr lang="el-GR" dirty="0" smtClean="0"/>
              <a:t>το</a:t>
            </a:r>
            <a:r>
              <a:rPr lang="el-GR" dirty="0"/>
              <a:t> </a:t>
            </a:r>
            <a:r>
              <a:rPr lang="el-GR" dirty="0" smtClean="0"/>
              <a:t>σύστημα</a:t>
            </a:r>
            <a:r>
              <a:rPr lang="el-GR" dirty="0"/>
              <a:t> </a:t>
            </a:r>
            <a:r>
              <a:rPr lang="el-GR" dirty="0" smtClean="0"/>
              <a:t>(που</a:t>
            </a:r>
            <a:r>
              <a:rPr lang="el-GR" dirty="0"/>
              <a:t> </a:t>
            </a:r>
            <a:r>
              <a:rPr lang="el-GR" dirty="0" smtClean="0"/>
              <a:t>υποστηρίζει</a:t>
            </a:r>
            <a:r>
              <a:rPr lang="el-GR" dirty="0"/>
              <a:t> </a:t>
            </a:r>
            <a:r>
              <a:rPr lang="el-GR" dirty="0" smtClean="0"/>
              <a:t>τη</a:t>
            </a:r>
            <a:r>
              <a:rPr lang="el-GR" dirty="0"/>
              <a:t> </a:t>
            </a:r>
            <a:r>
              <a:rPr lang="el-GR" dirty="0" smtClean="0"/>
              <a:t>γλώσσα) αναλαμβάνει </a:t>
            </a:r>
            <a:endParaRPr lang="en-US" dirty="0" smtClean="0"/>
          </a:p>
          <a:p>
            <a:r>
              <a:rPr lang="el-GR" b="1" dirty="0" smtClean="0"/>
              <a:t>το πώς</a:t>
            </a:r>
            <a:r>
              <a:rPr lang="el-GR" dirty="0" smtClean="0"/>
              <a:t>.</a:t>
            </a:r>
            <a:endParaRPr lang="el-GR" dirty="0"/>
          </a:p>
          <a:p>
            <a:endParaRPr lang="el-GR" dirty="0"/>
          </a:p>
          <a:p>
            <a:pPr marL="285750" indent="-285750">
              <a:buFont typeface="Arial" charset="0"/>
              <a:buChar char="•"/>
            </a:pPr>
            <a:r>
              <a:rPr lang="el-GR" dirty="0" smtClean="0"/>
              <a:t>Οι περισσότερες</a:t>
            </a:r>
            <a:r>
              <a:rPr lang="el-GR" dirty="0"/>
              <a:t> </a:t>
            </a:r>
            <a:r>
              <a:rPr lang="el-GR" dirty="0" smtClean="0"/>
              <a:t>εμπορικές</a:t>
            </a:r>
            <a:r>
              <a:rPr lang="el-GR" dirty="0"/>
              <a:t> </a:t>
            </a:r>
            <a:r>
              <a:rPr lang="el-GR" dirty="0" smtClean="0"/>
              <a:t>σχεσιακές</a:t>
            </a:r>
            <a:r>
              <a:rPr lang="el-GR" dirty="0"/>
              <a:t> </a:t>
            </a:r>
            <a:r>
              <a:rPr lang="el-GR" dirty="0" smtClean="0"/>
              <a:t>γλώσσες</a:t>
            </a:r>
            <a:r>
              <a:rPr lang="el-GR" dirty="0"/>
              <a:t> </a:t>
            </a:r>
            <a:r>
              <a:rPr lang="el-GR" dirty="0" smtClean="0"/>
              <a:t>έχουν</a:t>
            </a:r>
            <a:r>
              <a:rPr lang="el-GR" dirty="0"/>
              <a:t> </a:t>
            </a:r>
            <a:r>
              <a:rPr lang="el-GR" dirty="0" smtClean="0"/>
              <a:t>τις</a:t>
            </a:r>
            <a:r>
              <a:rPr lang="el-GR" dirty="0"/>
              <a:t> </a:t>
            </a:r>
            <a:r>
              <a:rPr lang="el-GR" dirty="0" smtClean="0"/>
              <a:t>ρίζες</a:t>
            </a:r>
            <a:r>
              <a:rPr lang="el-GR" dirty="0"/>
              <a:t> </a:t>
            </a:r>
            <a:r>
              <a:rPr lang="el-GR" dirty="0" smtClean="0"/>
              <a:t>τους</a:t>
            </a:r>
            <a:r>
              <a:rPr lang="el-GR" dirty="0"/>
              <a:t> </a:t>
            </a:r>
            <a:r>
              <a:rPr lang="el-GR" dirty="0" smtClean="0"/>
              <a:t>στον </a:t>
            </a:r>
            <a:r>
              <a:rPr lang="el-GR" dirty="0"/>
              <a:t>Σχεσιακό</a:t>
            </a:r>
          </a:p>
          <a:p>
            <a:r>
              <a:rPr lang="el-GR" dirty="0" smtClean="0"/>
              <a:t>Λογισμό(QUEL</a:t>
            </a:r>
            <a:r>
              <a:rPr lang="el-GR" dirty="0"/>
              <a:t>, </a:t>
            </a:r>
            <a:r>
              <a:rPr lang="el-GR" dirty="0" smtClean="0"/>
              <a:t>QBE, SQL). Αυτές οι</a:t>
            </a:r>
            <a:r>
              <a:rPr lang="el-GR" dirty="0"/>
              <a:t> </a:t>
            </a:r>
            <a:r>
              <a:rPr lang="el-GR" dirty="0" smtClean="0"/>
              <a:t>γλώσσες</a:t>
            </a:r>
            <a:r>
              <a:rPr lang="el-GR" dirty="0"/>
              <a:t> </a:t>
            </a:r>
            <a:r>
              <a:rPr lang="el-GR" dirty="0" smtClean="0"/>
              <a:t>δίνουν έμφαση στην ευκολία</a:t>
            </a:r>
            <a:r>
              <a:rPr lang="el-GR" dirty="0"/>
              <a:t> </a:t>
            </a:r>
            <a:r>
              <a:rPr lang="el-GR" dirty="0" smtClean="0"/>
              <a:t>χρήσης.</a:t>
            </a:r>
            <a:endParaRPr lang="el-GR" dirty="0"/>
          </a:p>
          <a:p>
            <a:endParaRPr lang="el-GR" dirty="0"/>
          </a:p>
          <a:p>
            <a:endParaRPr lang="el-GR" dirty="0"/>
          </a:p>
          <a:p>
            <a:endParaRPr lang="el-GR" dirty="0"/>
          </a:p>
          <a:p>
            <a:pPr marL="285750" indent="-285750">
              <a:buFont typeface="Arial" charset="0"/>
              <a:buChar char="•"/>
            </a:pPr>
            <a:endParaRPr lang="en-US" dirty="0"/>
          </a:p>
        </p:txBody>
      </p:sp>
      <p:sp>
        <p:nvSpPr>
          <p:cNvPr id="2" name="Slide Number Placeholder 1"/>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2844109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92593" y="903642"/>
            <a:ext cx="9502922" cy="5632311"/>
          </a:xfrm>
          <a:prstGeom prst="rect">
            <a:avLst/>
          </a:prstGeom>
          <a:noFill/>
        </p:spPr>
        <p:txBody>
          <a:bodyPr wrap="none" rtlCol="0">
            <a:spAutoFit/>
          </a:bodyPr>
          <a:lstStyle/>
          <a:p>
            <a:pPr marL="285750" indent="-285750">
              <a:buFont typeface="Arial" charset="0"/>
              <a:buChar char="•"/>
            </a:pPr>
            <a:r>
              <a:rPr lang="el-GR" dirty="0" smtClean="0"/>
              <a:t>Ο </a:t>
            </a:r>
            <a:r>
              <a:rPr lang="en-US" dirty="0" smtClean="0"/>
              <a:t>Codd</a:t>
            </a:r>
            <a:r>
              <a:rPr lang="el-GR" dirty="0" smtClean="0"/>
              <a:t> στην αρχική σχεσιακή άλγεβρα εισήγαγε 8 σχεσιακούς τελεστές</a:t>
            </a:r>
          </a:p>
          <a:p>
            <a:r>
              <a:rPr lang="el-GR" dirty="0" smtClean="0"/>
              <a:t>τους οποίους χώρισε σε 2 γκρουπ των τεσσάρων.  Στο πρώτο γκρουπ </a:t>
            </a:r>
          </a:p>
          <a:p>
            <a:r>
              <a:rPr lang="el-GR" dirty="0" smtClean="0"/>
              <a:t>Βρίσκονται οι κλασσικοί μαθηματικοί τελεστές που γνωρίζουμε από τη </a:t>
            </a:r>
          </a:p>
          <a:p>
            <a:r>
              <a:rPr lang="el-GR" dirty="0" smtClean="0"/>
              <a:t>συνολοθεωρία:</a:t>
            </a:r>
          </a:p>
          <a:p>
            <a:endParaRPr lang="el-GR" dirty="0"/>
          </a:p>
          <a:p>
            <a:pPr marL="800100" lvl="1" indent="-342900">
              <a:buFont typeface="+mj-lt"/>
              <a:buAutoNum type="arabicPeriod"/>
            </a:pPr>
            <a:r>
              <a:rPr lang="el-GR" dirty="0" smtClean="0"/>
              <a:t>Ένωση (</a:t>
            </a:r>
            <a:r>
              <a:rPr lang="en-US" dirty="0" smtClean="0"/>
              <a:t>Union</a:t>
            </a:r>
            <a:r>
              <a:rPr lang="el-GR" dirty="0" smtClean="0"/>
              <a:t>)</a:t>
            </a:r>
            <a:r>
              <a:rPr lang="en-US" dirty="0" smtClean="0"/>
              <a:t>: </a:t>
            </a:r>
            <a:r>
              <a:rPr lang="el-GR" dirty="0" smtClean="0"/>
              <a:t>συνδυάζει τις τόπλες των δύο δύο σχέσεων-πινάκων</a:t>
            </a:r>
            <a:endParaRPr lang="en-US" dirty="0" smtClean="0"/>
          </a:p>
          <a:p>
            <a:pPr lvl="1"/>
            <a:r>
              <a:rPr lang="en-US" dirty="0"/>
              <a:t> </a:t>
            </a:r>
            <a:r>
              <a:rPr lang="en-US" dirty="0" smtClean="0"/>
              <a:t>                              </a:t>
            </a:r>
            <a:r>
              <a:rPr lang="el-GR" dirty="0" smtClean="0"/>
              <a:t>  αφαιρώντας τα  </a:t>
            </a:r>
            <a:r>
              <a:rPr lang="en-US" dirty="0" smtClean="0"/>
              <a:t>duplicates.</a:t>
            </a:r>
          </a:p>
          <a:p>
            <a:pPr lvl="1"/>
            <a:endParaRPr lang="en-US" dirty="0"/>
          </a:p>
          <a:p>
            <a:pPr marL="800100" lvl="1" indent="-342900">
              <a:buAutoNum type="arabicPeriod" startAt="2"/>
            </a:pPr>
            <a:r>
              <a:rPr lang="el-GR" dirty="0" smtClean="0"/>
              <a:t>Τομή (</a:t>
            </a:r>
            <a:r>
              <a:rPr lang="en-US" dirty="0" smtClean="0"/>
              <a:t>Intersection</a:t>
            </a:r>
            <a:r>
              <a:rPr lang="el-GR" dirty="0" smtClean="0"/>
              <a:t>)</a:t>
            </a:r>
            <a:r>
              <a:rPr lang="en-US" dirty="0" smtClean="0"/>
              <a:t>: </a:t>
            </a:r>
            <a:r>
              <a:rPr lang="el-GR" dirty="0" smtClean="0"/>
              <a:t>κρατάει τα </a:t>
            </a:r>
            <a:r>
              <a:rPr lang="en-US" dirty="0" smtClean="0"/>
              <a:t>tuples </a:t>
            </a:r>
            <a:r>
              <a:rPr lang="el-GR" dirty="0" smtClean="0"/>
              <a:t>που είναι κοινά και στις δύο</a:t>
            </a:r>
          </a:p>
          <a:p>
            <a:pPr lvl="1"/>
            <a:r>
              <a:rPr lang="el-GR" dirty="0" smtClean="0"/>
              <a:t>                                        σχέσεις.</a:t>
            </a:r>
          </a:p>
          <a:p>
            <a:pPr lvl="1"/>
            <a:endParaRPr lang="el-GR" dirty="0"/>
          </a:p>
          <a:p>
            <a:pPr marL="800100" lvl="1" indent="-342900">
              <a:buAutoNum type="arabicPeriod" startAt="3"/>
            </a:pPr>
            <a:r>
              <a:rPr lang="el-GR" dirty="0" smtClean="0"/>
              <a:t>Διαφορά (</a:t>
            </a:r>
            <a:r>
              <a:rPr lang="en-US" dirty="0" smtClean="0"/>
              <a:t>Difference</a:t>
            </a:r>
            <a:r>
              <a:rPr lang="el-GR" dirty="0" smtClean="0"/>
              <a:t>)</a:t>
            </a:r>
            <a:r>
              <a:rPr lang="en-US" dirty="0" smtClean="0"/>
              <a:t>: </a:t>
            </a:r>
            <a:r>
              <a:rPr lang="el-GR" dirty="0" smtClean="0"/>
              <a:t>κρατάει τα </a:t>
            </a:r>
            <a:r>
              <a:rPr lang="en-US" dirty="0" smtClean="0"/>
              <a:t>tuples </a:t>
            </a:r>
            <a:r>
              <a:rPr lang="el-GR" dirty="0" smtClean="0"/>
              <a:t>του πρώτου </a:t>
            </a:r>
            <a:r>
              <a:rPr lang="en-US" dirty="0" smtClean="0"/>
              <a:t>relation </a:t>
            </a:r>
            <a:r>
              <a:rPr lang="el-GR" dirty="0" smtClean="0"/>
              <a:t>που δεν</a:t>
            </a:r>
          </a:p>
          <a:p>
            <a:pPr lvl="1"/>
            <a:r>
              <a:rPr lang="el-GR" dirty="0"/>
              <a:t> </a:t>
            </a:r>
            <a:r>
              <a:rPr lang="el-GR" dirty="0" smtClean="0"/>
              <a:t>                                         υπάρχουν στο  δεύτερο.</a:t>
            </a:r>
          </a:p>
          <a:p>
            <a:pPr lvl="1"/>
            <a:endParaRPr lang="el-GR" dirty="0" smtClean="0"/>
          </a:p>
          <a:p>
            <a:pPr lvl="1"/>
            <a:r>
              <a:rPr lang="el-GR" dirty="0" smtClean="0"/>
              <a:t>4.   Καρτεσιανό Γινόμενο</a:t>
            </a:r>
            <a:r>
              <a:rPr lang="en-US" dirty="0" smtClean="0"/>
              <a:t> </a:t>
            </a:r>
            <a:r>
              <a:rPr lang="el-GR" dirty="0" smtClean="0"/>
              <a:t>(</a:t>
            </a:r>
            <a:r>
              <a:rPr lang="en-US" dirty="0" smtClean="0"/>
              <a:t>Cartesian Product</a:t>
            </a:r>
            <a:r>
              <a:rPr lang="el-GR" dirty="0" smtClean="0"/>
              <a:t>)</a:t>
            </a:r>
          </a:p>
          <a:p>
            <a:pPr marL="800100" lvl="1" indent="-342900">
              <a:buAutoNum type="arabicPeriod" startAt="2"/>
            </a:pPr>
            <a:endParaRPr lang="en-US" dirty="0"/>
          </a:p>
          <a:p>
            <a:pPr marL="800100" lvl="1" indent="-342900">
              <a:buAutoNum type="arabicPeriod" startAt="2"/>
            </a:pPr>
            <a:endParaRPr lang="en-US" dirty="0" smtClean="0"/>
          </a:p>
          <a:p>
            <a:pPr marL="342900" indent="-342900">
              <a:buFont typeface="Arial" charset="0"/>
              <a:buChar char="•"/>
            </a:pPr>
            <a:r>
              <a:rPr lang="el-GR" dirty="0" smtClean="0"/>
              <a:t>Το δεύτερο γκρουπ τελεστών  περιλαμβάνει κάποιους τελεστές που όρισε ο </a:t>
            </a:r>
            <a:r>
              <a:rPr lang="en-US" dirty="0" smtClean="0"/>
              <a:t>Codd </a:t>
            </a:r>
            <a:endParaRPr lang="el-GR" dirty="0" smtClean="0"/>
          </a:p>
          <a:p>
            <a:r>
              <a:rPr lang="el-GR" dirty="0" smtClean="0"/>
              <a:t>Συγκεκριμένα για βάσεις δεδομένων.</a:t>
            </a:r>
          </a:p>
          <a:p>
            <a:endParaRPr lang="el-GR"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160381268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86984" y="221380"/>
            <a:ext cx="9985426" cy="7848302"/>
          </a:xfrm>
          <a:prstGeom prst="rect">
            <a:avLst/>
          </a:prstGeom>
          <a:noFill/>
        </p:spPr>
        <p:txBody>
          <a:bodyPr wrap="none" rtlCol="0">
            <a:spAutoFit/>
          </a:bodyPr>
          <a:lstStyle/>
          <a:p>
            <a:pPr marL="285750" indent="-285750">
              <a:buFont typeface="Arial" charset="0"/>
              <a:buChar char="•"/>
            </a:pPr>
            <a:r>
              <a:rPr lang="el-GR" dirty="0" smtClean="0"/>
              <a:t>Οι ειδικοί τελεστές είναι :</a:t>
            </a:r>
          </a:p>
          <a:p>
            <a:endParaRPr lang="el-GR" dirty="0" smtClean="0"/>
          </a:p>
          <a:p>
            <a:pPr marL="1257300" lvl="2" indent="-342900">
              <a:buFont typeface="+mj-lt"/>
              <a:buAutoNum type="arabicPeriod"/>
            </a:pPr>
            <a:r>
              <a:rPr lang="en-US" dirty="0" smtClean="0"/>
              <a:t>Selection (or Restriction): </a:t>
            </a:r>
            <a:r>
              <a:rPr lang="el-GR" dirty="0" smtClean="0"/>
              <a:t>επιστρέφει συγκεκριμένα </a:t>
            </a:r>
            <a:r>
              <a:rPr lang="en-US" dirty="0" smtClean="0"/>
              <a:t>tuples </a:t>
            </a:r>
            <a:r>
              <a:rPr lang="el-GR" dirty="0" smtClean="0"/>
              <a:t>από </a:t>
            </a:r>
          </a:p>
          <a:p>
            <a:pPr lvl="2"/>
            <a:r>
              <a:rPr lang="el-GR" dirty="0" smtClean="0"/>
              <a:t>                                                 μία σχέση.</a:t>
            </a:r>
          </a:p>
          <a:p>
            <a:pPr marL="1257300" lvl="2" indent="-342900">
              <a:buAutoNum type="arabicPeriod" startAt="2"/>
            </a:pPr>
            <a:r>
              <a:rPr lang="en-US" dirty="0" smtClean="0"/>
              <a:t>Projection </a:t>
            </a:r>
            <a:r>
              <a:rPr lang="el-GR" dirty="0" smtClean="0"/>
              <a:t>: επιστρέφει ορισμένα γνωρίσματα </a:t>
            </a:r>
            <a:r>
              <a:rPr lang="en-US" dirty="0" smtClean="0"/>
              <a:t>attributes </a:t>
            </a:r>
            <a:r>
              <a:rPr lang="el-GR" dirty="0" smtClean="0"/>
              <a:t>από </a:t>
            </a:r>
            <a:endParaRPr lang="en-US" dirty="0" smtClean="0"/>
          </a:p>
          <a:p>
            <a:pPr lvl="2"/>
            <a:r>
              <a:rPr lang="en-US" dirty="0"/>
              <a:t> </a:t>
            </a:r>
            <a:r>
              <a:rPr lang="en-US" dirty="0" smtClean="0"/>
              <a:t>                         </a:t>
            </a:r>
            <a:r>
              <a:rPr lang="el-GR" dirty="0" smtClean="0"/>
              <a:t>ορισμένα </a:t>
            </a:r>
            <a:r>
              <a:rPr lang="en-US" dirty="0" smtClean="0"/>
              <a:t>tuples</a:t>
            </a:r>
          </a:p>
          <a:p>
            <a:pPr marL="1257300" lvl="2" indent="-342900">
              <a:buAutoNum type="arabicPeriod" startAt="3"/>
            </a:pPr>
            <a:r>
              <a:rPr lang="en-US" dirty="0" smtClean="0"/>
              <a:t>Inner Join</a:t>
            </a:r>
          </a:p>
          <a:p>
            <a:pPr marL="1257300" lvl="2" indent="-342900">
              <a:buAutoNum type="arabicPeriod" startAt="3"/>
            </a:pPr>
            <a:endParaRPr lang="en-US" dirty="0" smtClean="0"/>
          </a:p>
          <a:p>
            <a:pPr marL="1257300" lvl="2" indent="-342900">
              <a:buAutoNum type="arabicPeriod" startAt="3"/>
            </a:pPr>
            <a:r>
              <a:rPr lang="en-US" dirty="0" smtClean="0"/>
              <a:t>Relational Division: </a:t>
            </a:r>
            <a:r>
              <a:rPr lang="el-GR" dirty="0" smtClean="0"/>
              <a:t>ουσιαστικά το αντίθετο από το καρτεσιανό </a:t>
            </a:r>
          </a:p>
          <a:p>
            <a:pPr lvl="2"/>
            <a:r>
              <a:rPr lang="el-GR" dirty="0" smtClean="0"/>
              <a:t>                                       γινόμενο</a:t>
            </a:r>
            <a:endParaRPr lang="en-US" dirty="0" smtClean="0"/>
          </a:p>
          <a:p>
            <a:pPr lvl="2"/>
            <a:endParaRPr lang="en-US" dirty="0"/>
          </a:p>
          <a:p>
            <a:r>
              <a:rPr lang="en-US" b="1" u="sng" dirty="0"/>
              <a:t>Theorem</a:t>
            </a:r>
            <a:r>
              <a:rPr lang="en-US" b="1" i="1" u="sng" dirty="0"/>
              <a:t>:</a:t>
            </a:r>
            <a:r>
              <a:rPr lang="en-US" i="1" dirty="0"/>
              <a:t> </a:t>
            </a:r>
            <a:r>
              <a:rPr lang="en-US" i="1" dirty="0" smtClean="0"/>
              <a:t>    “ </a:t>
            </a:r>
            <a:r>
              <a:rPr lang="el-GR" i="1" dirty="0" smtClean="0"/>
              <a:t>Κάθε </a:t>
            </a:r>
            <a:r>
              <a:rPr lang="el-GR" i="1" dirty="0"/>
              <a:t>μία από τις οκτώ βασικές λειτουργίες σχεσιακής άλγεβρας είναι </a:t>
            </a:r>
            <a:endParaRPr lang="en-US" i="1" dirty="0" smtClean="0"/>
          </a:p>
          <a:p>
            <a:r>
              <a:rPr lang="el-GR" i="1" dirty="0" smtClean="0"/>
              <a:t>ανεξάρτητη </a:t>
            </a:r>
            <a:r>
              <a:rPr lang="el-GR" i="1" dirty="0"/>
              <a:t>από την άλλη, δηλαδή δεν μπορεί να εκφραστεί από μια έκφραση σχεσιακής </a:t>
            </a:r>
            <a:endParaRPr lang="en-US" i="1" dirty="0" smtClean="0"/>
          </a:p>
          <a:p>
            <a:r>
              <a:rPr lang="el-GR" i="1" dirty="0" smtClean="0"/>
              <a:t>άλγεβρας </a:t>
            </a:r>
            <a:r>
              <a:rPr lang="el-GR" i="1" dirty="0"/>
              <a:t>που περιλαμβάνει μόνο το </a:t>
            </a:r>
            <a:r>
              <a:rPr lang="el-GR" i="1" dirty="0" smtClean="0"/>
              <a:t>άλλο</a:t>
            </a:r>
            <a:r>
              <a:rPr lang="en-US" i="1" dirty="0" smtClean="0"/>
              <a:t>”.</a:t>
            </a:r>
            <a:endParaRPr lang="el-GR" i="1" dirty="0"/>
          </a:p>
          <a:p>
            <a:endParaRPr lang="en-US" dirty="0"/>
          </a:p>
          <a:p>
            <a:r>
              <a:rPr lang="en-US" dirty="0"/>
              <a:t>Proof Idea: </a:t>
            </a:r>
            <a:r>
              <a:rPr lang="el-GR" dirty="0"/>
              <a:t>Για κάθε πράξη σχεσιακής άλγεβρας, πρέπει να ανακαλύψουμε μια ιδιότητα </a:t>
            </a:r>
            <a:endParaRPr lang="en-US" dirty="0" smtClean="0"/>
          </a:p>
          <a:p>
            <a:r>
              <a:rPr lang="el-GR" dirty="0" smtClean="0"/>
              <a:t>που </a:t>
            </a:r>
            <a:r>
              <a:rPr lang="el-GR" dirty="0"/>
              <a:t>κατέχεται από αυτή τη λειτουργία, αλλά δεν κατέχεται από οποιαδήποτε έκφραση </a:t>
            </a:r>
            <a:endParaRPr lang="en-US" dirty="0" smtClean="0"/>
          </a:p>
          <a:p>
            <a:r>
              <a:rPr lang="el-GR" dirty="0" smtClean="0"/>
              <a:t>σχεσιακής </a:t>
            </a:r>
            <a:r>
              <a:rPr lang="el-GR" dirty="0"/>
              <a:t>άλγεβρας που περιλαμβάνει μόνο τις </a:t>
            </a:r>
            <a:r>
              <a:rPr lang="el-GR" dirty="0" smtClean="0"/>
              <a:t>άλλες </a:t>
            </a:r>
            <a:r>
              <a:rPr lang="en-US" dirty="0" smtClean="0"/>
              <a:t>(</a:t>
            </a:r>
            <a:r>
              <a:rPr lang="el-GR" dirty="0" smtClean="0"/>
              <a:t>εφτά</a:t>
            </a:r>
            <a:r>
              <a:rPr lang="en-US" dirty="0" smtClean="0"/>
              <a:t>)</a:t>
            </a:r>
            <a:r>
              <a:rPr lang="el-GR" dirty="0" smtClean="0"/>
              <a:t> λειτουργίες</a:t>
            </a:r>
            <a:r>
              <a:rPr lang="en-US" dirty="0" smtClean="0"/>
              <a:t>. </a:t>
            </a:r>
            <a:endParaRPr lang="en-US" dirty="0"/>
          </a:p>
          <a:p>
            <a:pPr marL="1257300" lvl="2" indent="-342900">
              <a:buAutoNum type="arabicPeriod" startAt="3"/>
            </a:pPr>
            <a:endParaRPr lang="el-GR" dirty="0"/>
          </a:p>
          <a:p>
            <a:pPr marL="285750" indent="-285750">
              <a:buFont typeface="Arial" charset="0"/>
              <a:buChar char="•"/>
            </a:pPr>
            <a:r>
              <a:rPr lang="el-GR" dirty="0" smtClean="0"/>
              <a:t>Ομοίως οι παραπάνω τελεστές αντικαθίστανται στο Σχεσιακό Λογισμό από</a:t>
            </a:r>
          </a:p>
          <a:p>
            <a:r>
              <a:rPr lang="el-GR" dirty="0" smtClean="0"/>
              <a:t>Τα μη λογικά σύμβολα του κατηγορηματικού λογισμού. (Τελεστές σύγκρισης</a:t>
            </a:r>
            <a:endParaRPr lang="el-GR" dirty="0"/>
          </a:p>
          <a:p>
            <a:r>
              <a:rPr lang="el-GR" dirty="0"/>
              <a:t>: </a:t>
            </a:r>
            <a:r>
              <a:rPr lang="el-GR" dirty="0" smtClean="0"/>
              <a:t>(π.χ., &lt;, ≤, =, ≠, &gt;</a:t>
            </a:r>
            <a:r>
              <a:rPr lang="el-GR" dirty="0"/>
              <a:t>,</a:t>
            </a:r>
            <a:r>
              <a:rPr lang="el-GR" dirty="0" smtClean="0"/>
              <a:t> ≥) , Συνδετικά στοιχεία</a:t>
            </a:r>
            <a:r>
              <a:rPr lang="el-GR" dirty="0"/>
              <a:t> </a:t>
            </a:r>
            <a:r>
              <a:rPr lang="el-GR" dirty="0" smtClean="0"/>
              <a:t>: </a:t>
            </a:r>
            <a:r>
              <a:rPr lang="el-GR" dirty="0"/>
              <a:t>and </a:t>
            </a:r>
            <a:r>
              <a:rPr lang="el-GR" dirty="0" smtClean="0"/>
              <a:t>(∧), </a:t>
            </a:r>
            <a:r>
              <a:rPr lang="el-GR" dirty="0"/>
              <a:t>or </a:t>
            </a:r>
            <a:r>
              <a:rPr lang="el-GR" dirty="0" smtClean="0"/>
              <a:t>(˅)‚ </a:t>
            </a:r>
            <a:r>
              <a:rPr lang="el-GR" dirty="0"/>
              <a:t>not </a:t>
            </a:r>
            <a:r>
              <a:rPr lang="el-GR" dirty="0" smtClean="0"/>
              <a:t>(¬</a:t>
            </a:r>
            <a:r>
              <a:rPr lang="el-GR" dirty="0"/>
              <a:t> </a:t>
            </a:r>
            <a:r>
              <a:rPr lang="el-GR" dirty="0" smtClean="0"/>
              <a:t>), </a:t>
            </a:r>
            <a:r>
              <a:rPr lang="el-GR" dirty="0"/>
              <a:t>Συνεπαγωγή</a:t>
            </a:r>
          </a:p>
          <a:p>
            <a:r>
              <a:rPr lang="el-GR" dirty="0" smtClean="0"/>
              <a:t>(⇒), Υπαρξιακοί (existential</a:t>
            </a:r>
            <a:r>
              <a:rPr lang="el-GR" dirty="0"/>
              <a:t>) </a:t>
            </a:r>
            <a:r>
              <a:rPr lang="el-GR" dirty="0" smtClean="0"/>
              <a:t> και καθολικοί</a:t>
            </a:r>
            <a:r>
              <a:rPr lang="el-GR" dirty="0"/>
              <a:t> </a:t>
            </a:r>
            <a:r>
              <a:rPr lang="el-GR" dirty="0" smtClean="0"/>
              <a:t>(universal</a:t>
            </a:r>
            <a:r>
              <a:rPr lang="el-GR" dirty="0"/>
              <a:t>) </a:t>
            </a:r>
            <a:r>
              <a:rPr lang="el-GR" dirty="0" smtClean="0"/>
              <a:t> ποσοδείκτες</a:t>
            </a:r>
            <a:r>
              <a:rPr lang="el-GR" dirty="0"/>
              <a:t> </a:t>
            </a:r>
            <a:r>
              <a:rPr lang="el-GR" dirty="0" smtClean="0"/>
              <a:t>(quantifiers).</a:t>
            </a:r>
            <a:endParaRPr lang="el-GR" dirty="0"/>
          </a:p>
          <a:p>
            <a:endParaRPr lang="el-GR" dirty="0"/>
          </a:p>
          <a:p>
            <a:endParaRPr lang="el-GR" dirty="0"/>
          </a:p>
          <a:p>
            <a:endParaRPr lang="el-GR" dirty="0"/>
          </a:p>
          <a:p>
            <a:endParaRPr lang="el-GR" dirty="0" smtClean="0"/>
          </a:p>
        </p:txBody>
      </p:sp>
      <p:sp>
        <p:nvSpPr>
          <p:cNvPr id="3" name="Slide Number Placeholder 2"/>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6708532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p:cNvSpPr txBox="1"/>
              <p:nvPr/>
            </p:nvSpPr>
            <p:spPr>
              <a:xfrm>
                <a:off x="1979407" y="634700"/>
                <a:ext cx="9437199" cy="7294305"/>
              </a:xfrm>
              <a:prstGeom prst="rect">
                <a:avLst/>
              </a:prstGeom>
              <a:noFill/>
            </p:spPr>
            <p:txBody>
              <a:bodyPr wrap="none" rtlCol="0">
                <a:spAutoFit/>
              </a:bodyPr>
              <a:lstStyle/>
              <a:p>
                <a:pPr marL="285750" indent="-285750">
                  <a:buFont typeface="Wingdings" charset="2"/>
                  <a:buChar char="§"/>
                </a:pPr>
                <a:r>
                  <a:rPr lang="el-GR" b="1" u="sng" dirty="0"/>
                  <a:t>Θεμελιώδη Αλγοριθμικά Προβλήματα σχετικά με τα Ερωτήματα</a:t>
                </a:r>
              </a:p>
              <a:p>
                <a:endParaRPr lang="en-US" dirty="0" smtClean="0"/>
              </a:p>
              <a:p>
                <a:endParaRPr lang="en-US" dirty="0"/>
              </a:p>
              <a:p>
                <a:pPr marL="285750" indent="-285750">
                  <a:buFont typeface="Wingdings" charset="2"/>
                  <a:buChar char="Ø"/>
                </a:pPr>
                <a:r>
                  <a:rPr lang="el-GR" dirty="0"/>
                  <a:t>Το πρόβλημα αξιολόγησης </a:t>
                </a:r>
                <a:r>
                  <a:rPr lang="el-GR" dirty="0" smtClean="0"/>
                  <a:t>ερωτήματος (</a:t>
                </a:r>
                <a:r>
                  <a:rPr lang="en-US" dirty="0" smtClean="0"/>
                  <a:t>The Query </a:t>
                </a:r>
                <a:r>
                  <a:rPr lang="en-US" dirty="0"/>
                  <a:t>Evaluation Problem</a:t>
                </a:r>
                <a:r>
                  <a:rPr lang="el-GR" dirty="0" smtClean="0"/>
                  <a:t>): </a:t>
                </a:r>
              </a:p>
              <a:p>
                <a:pPr marL="285750" indent="-285750">
                  <a:buFont typeface="Wingdings" charset="2"/>
                  <a:buChar char="Ø"/>
                </a:pPr>
                <a:endParaRPr lang="el-GR" dirty="0"/>
              </a:p>
              <a:p>
                <a:pPr marL="742950" lvl="1" indent="-285750">
                  <a:buFont typeface="Arial" charset="0"/>
                  <a:buChar char="•"/>
                </a:pPr>
                <a:r>
                  <a:rPr lang="el-GR" dirty="0" smtClean="0"/>
                  <a:t>Λαμβάνοντας </a:t>
                </a:r>
                <a:r>
                  <a:rPr lang="el-GR" dirty="0"/>
                  <a:t>υπόψη ένα ερώτημα q και μια βάση δεδομένων D, βρείτε q (D</a:t>
                </a:r>
                <a:r>
                  <a:rPr lang="el-GR" dirty="0" smtClean="0"/>
                  <a:t>)</a:t>
                </a:r>
                <a:r>
                  <a:rPr lang="en-US" dirty="0" smtClean="0"/>
                  <a:t> </a:t>
                </a:r>
                <a:endParaRPr lang="el-GR" dirty="0" smtClean="0"/>
              </a:p>
              <a:p>
                <a:endParaRPr lang="el-GR" dirty="0"/>
              </a:p>
              <a:p>
                <a:pPr marL="285750" indent="-285750">
                  <a:buFont typeface="Wingdings" charset="2"/>
                  <a:buChar char="Ø"/>
                </a:pPr>
                <a:r>
                  <a:rPr lang="el-GR" dirty="0"/>
                  <a:t>Το πρόβλημα ισοδυναμίας </a:t>
                </a:r>
                <a:r>
                  <a:rPr lang="el-GR" dirty="0" smtClean="0"/>
                  <a:t>ερωτήματος (</a:t>
                </a:r>
                <a:r>
                  <a:rPr lang="en-US" dirty="0"/>
                  <a:t>The Query Equivalence </a:t>
                </a:r>
                <a:r>
                  <a:rPr lang="en-US" dirty="0" smtClean="0"/>
                  <a:t>Problem</a:t>
                </a:r>
                <a:r>
                  <a:rPr lang="el-GR" dirty="0" smtClean="0"/>
                  <a:t>):</a:t>
                </a:r>
              </a:p>
              <a:p>
                <a:r>
                  <a:rPr lang="el-GR" dirty="0" smtClean="0"/>
                  <a:t> </a:t>
                </a:r>
              </a:p>
              <a:p>
                <a:pPr marL="742950" lvl="1" indent="-285750">
                  <a:buFont typeface="Arial" charset="0"/>
                  <a:buChar char="•"/>
                </a:pPr>
                <a:r>
                  <a:rPr lang="el-GR" dirty="0" smtClean="0"/>
                  <a:t>Λαμβάνοντας </a:t>
                </a:r>
                <a:r>
                  <a:rPr lang="el-GR" dirty="0"/>
                  <a:t>υπόψη δύο ερωτήματα q και </a:t>
                </a:r>
                <a:r>
                  <a:rPr lang="el-GR" dirty="0" smtClean="0"/>
                  <a:t>q’ της με ίδιο </a:t>
                </a:r>
                <a:r>
                  <a:rPr lang="el-GR" dirty="0"/>
                  <a:t>arity, </a:t>
                </a:r>
                <a:r>
                  <a:rPr lang="el-GR" dirty="0" smtClean="0"/>
                  <a:t>ισχύει q </a:t>
                </a:r>
                <a:r>
                  <a:rPr lang="el-GR" dirty="0"/>
                  <a:t>≡ q </a:t>
                </a:r>
                <a:r>
                  <a:rPr lang="el-GR" dirty="0" smtClean="0"/>
                  <a:t>’ ?</a:t>
                </a:r>
                <a:endParaRPr lang="en-US" dirty="0"/>
              </a:p>
              <a:p>
                <a:endParaRPr lang="en-US" dirty="0" smtClean="0"/>
              </a:p>
              <a:p>
                <a:pPr marL="285750" indent="-285750">
                  <a:buFont typeface="Wingdings" charset="2"/>
                  <a:buChar char="Ø"/>
                </a:pPr>
                <a:r>
                  <a:rPr lang="el-GR" dirty="0"/>
                  <a:t>Το πρόβλημα συγκράτησης </a:t>
                </a:r>
                <a:r>
                  <a:rPr lang="el-GR" dirty="0" smtClean="0"/>
                  <a:t>ερωτήματος (</a:t>
                </a:r>
                <a:r>
                  <a:rPr lang="en-US" dirty="0"/>
                  <a:t>The Query Containment Problem </a:t>
                </a:r>
                <a:r>
                  <a:rPr lang="el-GR" dirty="0" smtClean="0"/>
                  <a:t>): </a:t>
                </a:r>
              </a:p>
              <a:p>
                <a:pPr marL="285750" indent="-285750">
                  <a:buFont typeface="Wingdings" charset="2"/>
                  <a:buChar char="Ø"/>
                </a:pPr>
                <a:endParaRPr lang="el-GR" dirty="0"/>
              </a:p>
              <a:p>
                <a:pPr marL="742950" lvl="1" indent="-285750">
                  <a:buFont typeface="Arial" charset="0"/>
                  <a:buChar char="•"/>
                </a:pPr>
                <a:r>
                  <a:rPr lang="el-GR" dirty="0" smtClean="0"/>
                  <a:t>Λαμβάνοντας </a:t>
                </a:r>
                <a:r>
                  <a:rPr lang="el-GR" dirty="0"/>
                  <a:t>υπόψη δύο ερωτήματα q και </a:t>
                </a:r>
                <a:r>
                  <a:rPr lang="el-GR" dirty="0" smtClean="0"/>
                  <a:t>q’ με ίδιο </a:t>
                </a:r>
                <a:r>
                  <a:rPr lang="el-GR" dirty="0"/>
                  <a:t>arity, </a:t>
                </a:r>
                <a:r>
                  <a:rPr lang="el-GR" dirty="0" smtClean="0"/>
                  <a:t>ισχύει ότι </a:t>
                </a:r>
                <a:r>
                  <a:rPr lang="el-GR" dirty="0"/>
                  <a:t>q ⊆ q </a:t>
                </a:r>
                <a:r>
                  <a:rPr lang="el-GR" dirty="0" smtClean="0"/>
                  <a:t>’ ?</a:t>
                </a:r>
              </a:p>
              <a:p>
                <a:pPr lvl="1"/>
                <a:endParaRPr lang="el-GR" dirty="0"/>
              </a:p>
              <a:p>
                <a:pPr lvl="1"/>
                <a:endParaRPr lang="en-US" dirty="0"/>
              </a:p>
              <a:p>
                <a:pPr marL="285750" indent="-285750">
                  <a:buFont typeface="Arial" charset="0"/>
                  <a:buChar char="•"/>
                </a:pPr>
                <a:r>
                  <a:rPr lang="en-US" b="1" dirty="0"/>
                  <a:t>The Query Containment Problem and Query Equivalence Problem </a:t>
                </a:r>
                <a:r>
                  <a:rPr lang="el-GR" b="1" dirty="0" smtClean="0"/>
                  <a:t>σχετίζονται</a:t>
                </a:r>
              </a:p>
              <a:p>
                <a:r>
                  <a:rPr lang="el-GR" b="1" dirty="0" smtClean="0"/>
                  <a:t>άμεσα καθώς</a:t>
                </a:r>
                <a:r>
                  <a:rPr lang="en-US" dirty="0" smtClean="0"/>
                  <a:t>: </a:t>
                </a:r>
                <a:endParaRPr lang="el-GR" dirty="0" smtClean="0"/>
              </a:p>
              <a:p>
                <a:endParaRPr lang="en-US" dirty="0"/>
              </a:p>
              <a:p>
                <a:r>
                  <a:rPr lang="en-US" dirty="0"/>
                  <a:t>– q≡q</a:t>
                </a:r>
                <a:r>
                  <a:rPr lang="en-US" dirty="0" smtClean="0"/>
                  <a:t>’</a:t>
                </a:r>
                <a:r>
                  <a:rPr lang="el-GR" dirty="0" smtClean="0"/>
                  <a:t>  </a:t>
                </a:r>
                <a:r>
                  <a:rPr lang="en-US" dirty="0" smtClean="0"/>
                  <a:t>if</a:t>
                </a:r>
                <a:r>
                  <a:rPr lang="el-GR" dirty="0" smtClean="0"/>
                  <a:t> </a:t>
                </a:r>
                <a:r>
                  <a:rPr lang="en-US" dirty="0" smtClean="0"/>
                  <a:t>and</a:t>
                </a:r>
                <a:r>
                  <a:rPr lang="el-GR" dirty="0" smtClean="0"/>
                  <a:t> </a:t>
                </a:r>
                <a:r>
                  <a:rPr lang="en-US" dirty="0" smtClean="0"/>
                  <a:t>only</a:t>
                </a:r>
                <a:r>
                  <a:rPr lang="el-GR" dirty="0" smtClean="0"/>
                  <a:t> </a:t>
                </a:r>
                <a:r>
                  <a:rPr lang="en-US" dirty="0" smtClean="0"/>
                  <a:t>if</a:t>
                </a:r>
                <a:r>
                  <a:rPr lang="el-GR" dirty="0" smtClean="0"/>
                  <a:t>  </a:t>
                </a:r>
                <a:r>
                  <a:rPr lang="en-US" dirty="0" smtClean="0"/>
                  <a:t>q</a:t>
                </a:r>
                <a:r>
                  <a:rPr lang="en-US" dirty="0"/>
                  <a:t>⊆q</a:t>
                </a:r>
                <a:r>
                  <a:rPr lang="en-US" dirty="0" smtClean="0"/>
                  <a:t>’</a:t>
                </a:r>
                <a:r>
                  <a:rPr lang="el-GR" dirty="0" smtClean="0"/>
                  <a:t> </a:t>
                </a:r>
                <a:r>
                  <a:rPr lang="en-US" dirty="0" smtClean="0"/>
                  <a:t>and</a:t>
                </a:r>
                <a:r>
                  <a:rPr lang="el-GR" dirty="0" smtClean="0"/>
                  <a:t> </a:t>
                </a:r>
                <a:r>
                  <a:rPr lang="en-US" dirty="0" smtClean="0"/>
                  <a:t>q</a:t>
                </a:r>
                <a:r>
                  <a:rPr lang="en-US" dirty="0"/>
                  <a:t>’⊆q. </a:t>
                </a:r>
                <a:endParaRPr lang="en-US" dirty="0" smtClean="0"/>
              </a:p>
              <a:p>
                <a:r>
                  <a:rPr lang="en-US" dirty="0" smtClean="0"/>
                  <a:t>– </a:t>
                </a:r>
                <a:r>
                  <a:rPr lang="en-US" dirty="0"/>
                  <a:t>q⊆q</a:t>
                </a:r>
                <a:r>
                  <a:rPr lang="en-US" dirty="0" smtClean="0"/>
                  <a:t>’</a:t>
                </a:r>
                <a:r>
                  <a:rPr lang="el-GR" dirty="0" smtClean="0"/>
                  <a:t> </a:t>
                </a:r>
                <a:r>
                  <a:rPr lang="en-US" dirty="0" smtClean="0"/>
                  <a:t>if</a:t>
                </a:r>
                <a:r>
                  <a:rPr lang="el-GR" dirty="0" smtClean="0"/>
                  <a:t> </a:t>
                </a:r>
                <a:r>
                  <a:rPr lang="en-US" dirty="0" smtClean="0"/>
                  <a:t>and</a:t>
                </a:r>
                <a:r>
                  <a:rPr lang="el-GR" dirty="0" smtClean="0"/>
                  <a:t> </a:t>
                </a:r>
                <a:r>
                  <a:rPr lang="en-US" dirty="0" smtClean="0"/>
                  <a:t>only</a:t>
                </a:r>
                <a:r>
                  <a:rPr lang="el-GR" dirty="0" smtClean="0"/>
                  <a:t> </a:t>
                </a:r>
                <a:r>
                  <a:rPr lang="en-US" dirty="0" smtClean="0"/>
                  <a:t>if </a:t>
                </a:r>
                <a:r>
                  <a:rPr lang="el-GR" dirty="0" smtClean="0"/>
                  <a:t> </a:t>
                </a:r>
                <a:r>
                  <a:rPr lang="en-US" dirty="0" smtClean="0"/>
                  <a:t>q</a:t>
                </a:r>
                <a:r>
                  <a:rPr lang="en-US" dirty="0"/>
                  <a:t>≡</a:t>
                </a:r>
                <a:r>
                  <a:rPr lang="en-US" dirty="0" smtClean="0"/>
                  <a:t>q </a:t>
                </a:r>
                <a14:m>
                  <m:oMath xmlns:m="http://schemas.openxmlformats.org/officeDocument/2006/math">
                    <m:r>
                      <a:rPr lang="en-US" i="1" smtClean="0">
                        <a:latin typeface="Cambria Math" charset="0"/>
                        <a:ea typeface="Cambria Math" charset="0"/>
                        <a:cs typeface="Cambria Math" charset="0"/>
                      </a:rPr>
                      <m:t>∧</m:t>
                    </m:r>
                  </m:oMath>
                </a14:m>
                <a:r>
                  <a:rPr lang="en-US" dirty="0" smtClean="0"/>
                  <a:t> q</a:t>
                </a:r>
                <a:r>
                  <a:rPr lang="en-US" dirty="0"/>
                  <a:t>’. </a:t>
                </a:r>
                <a:endParaRPr lang="en-US" dirty="0" smtClean="0"/>
              </a:p>
              <a:p>
                <a:endParaRPr lang="en-US" dirty="0"/>
              </a:p>
              <a:p>
                <a:endParaRPr lang="en-US" dirty="0"/>
              </a:p>
              <a:p>
                <a:r>
                  <a:rPr lang="en-US" dirty="0"/>
                  <a:t/>
                </a:r>
                <a:br>
                  <a:rPr lang="en-US" dirty="0"/>
                </a:br>
                <a:endParaRPr lang="en-US" dirty="0"/>
              </a:p>
              <a:p>
                <a:endParaRPr lang="en-US" dirty="0"/>
              </a:p>
            </p:txBody>
          </p:sp>
        </mc:Choice>
        <mc:Fallback xmlns="">
          <p:sp>
            <p:nvSpPr>
              <p:cNvPr id="2" name="TextBox 1"/>
              <p:cNvSpPr txBox="1">
                <a:spLocks noRot="1" noChangeAspect="1" noMove="1" noResize="1" noEditPoints="1" noAdjustHandles="1" noChangeArrowheads="1" noChangeShapeType="1" noTextEdit="1"/>
              </p:cNvSpPr>
              <p:nvPr/>
            </p:nvSpPr>
            <p:spPr>
              <a:xfrm>
                <a:off x="1979407" y="634700"/>
                <a:ext cx="9437199" cy="7294305"/>
              </a:xfrm>
              <a:prstGeom prst="rect">
                <a:avLst/>
              </a:prstGeom>
              <a:blipFill rotWithShape="0">
                <a:blip r:embed="rId2"/>
                <a:stretch>
                  <a:fillRect l="-581" t="-418"/>
                </a:stretch>
              </a:blipFill>
            </p:spPr>
            <p:txBody>
              <a:bodyPr/>
              <a:lstStyle/>
              <a:p>
                <a:r>
                  <a:rPr lang="en-US">
                    <a:noFill/>
                  </a:rPr>
                  <a:t> </a:t>
                </a:r>
              </a:p>
            </p:txBody>
          </p:sp>
        </mc:Fallback>
      </mc:AlternateContent>
      <p:sp>
        <p:nvSpPr>
          <p:cNvPr id="3" name="Slide Number Placeholder 2"/>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18201778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43863" y="1914860"/>
            <a:ext cx="6508513" cy="1569660"/>
          </a:xfrm>
          <a:prstGeom prst="rect">
            <a:avLst/>
          </a:prstGeom>
          <a:noFill/>
        </p:spPr>
        <p:txBody>
          <a:bodyPr wrap="none" rtlCol="0">
            <a:spAutoFit/>
          </a:bodyPr>
          <a:lstStyle/>
          <a:p>
            <a:pPr algn="ctr"/>
            <a:r>
              <a:rPr lang="el-GR" sz="3200" b="1" u="sng"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ΛΟΓΙΚΟΣ ΠΡΟΓΡΑΜΜΑΤΙΣΜΟΣ </a:t>
            </a:r>
          </a:p>
          <a:p>
            <a:pPr algn="ctr"/>
            <a:r>
              <a:rPr lang="el-GR" sz="3200" b="1" u="sng"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&amp;</a:t>
            </a:r>
          </a:p>
          <a:p>
            <a:pPr algn="ctr"/>
            <a:r>
              <a:rPr lang="el-GR" sz="3200" b="1" u="sng"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 ΣΧΕΣΙΑΚΕΣ ΒΑΣΕΙΣ ΔΕΔΟΜΕΝΩΝ</a:t>
            </a:r>
            <a:endParaRPr lang="en-US" sz="3200" b="1" u="sng"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3" name="TextBox 2"/>
          <p:cNvSpPr txBox="1"/>
          <p:nvPr/>
        </p:nvSpPr>
        <p:spPr>
          <a:xfrm>
            <a:off x="2248348" y="4550484"/>
            <a:ext cx="4204997" cy="1477328"/>
          </a:xfrm>
          <a:prstGeom prst="rect">
            <a:avLst/>
          </a:prstGeom>
          <a:noFill/>
        </p:spPr>
        <p:txBody>
          <a:bodyPr wrap="none" rtlCol="0">
            <a:spAutoFit/>
          </a:bodyPr>
          <a:lstStyle/>
          <a:p>
            <a:r>
              <a:rPr lang="el-GR" b="1" u="sng" dirty="0" smtClean="0"/>
              <a:t>Ον</a:t>
            </a:r>
            <a:r>
              <a:rPr lang="en-US" b="1" u="sng" dirty="0" smtClean="0"/>
              <a:t>o</a:t>
            </a:r>
            <a:r>
              <a:rPr lang="el-GR" b="1" u="sng" dirty="0" smtClean="0"/>
              <a:t>ματεπώνυμο</a:t>
            </a:r>
            <a:r>
              <a:rPr lang="el-GR" dirty="0" smtClean="0"/>
              <a:t>: Πέτρου Γεώργιος</a:t>
            </a:r>
          </a:p>
          <a:p>
            <a:r>
              <a:rPr lang="el-GR" b="1" u="sng" dirty="0" smtClean="0"/>
              <a:t>ΑΜ</a:t>
            </a:r>
            <a:r>
              <a:rPr lang="el-GR" dirty="0" smtClean="0"/>
              <a:t>: 03113145</a:t>
            </a:r>
            <a:endParaRPr lang="en-US" dirty="0" smtClean="0"/>
          </a:p>
          <a:p>
            <a:r>
              <a:rPr lang="en-US" b="1" u="sng" dirty="0" smtClean="0"/>
              <a:t>Email</a:t>
            </a:r>
            <a:r>
              <a:rPr lang="en-US" dirty="0" smtClean="0"/>
              <a:t>: el13145@central.ntua.gr</a:t>
            </a:r>
            <a:endParaRPr lang="el-GR" dirty="0" smtClean="0"/>
          </a:p>
          <a:p>
            <a:endParaRPr lang="el-GR" dirty="0"/>
          </a:p>
          <a:p>
            <a:r>
              <a:rPr lang="el-GR" b="1" u="sng" dirty="0" smtClean="0"/>
              <a:t>Επιβλέπων Καθηγητής</a:t>
            </a:r>
            <a:r>
              <a:rPr lang="el-GR" dirty="0" smtClean="0"/>
              <a:t>: </a:t>
            </a:r>
            <a:r>
              <a:rPr lang="en-US" dirty="0" smtClean="0"/>
              <a:t> </a:t>
            </a:r>
            <a:r>
              <a:rPr lang="el-GR" dirty="0" err="1" smtClean="0"/>
              <a:t>Π.Στεφανέας</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43039115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60558" y="1263316"/>
            <a:ext cx="184731" cy="369332"/>
          </a:xfrm>
          <a:prstGeom prst="rect">
            <a:avLst/>
          </a:prstGeom>
          <a:noFill/>
        </p:spPr>
        <p:txBody>
          <a:bodyPr wrap="none" rtlCol="0">
            <a:spAutoFit/>
          </a:bodyPr>
          <a:lstStyle/>
          <a:p>
            <a:endParaRPr lang="en-US" dirty="0"/>
          </a:p>
        </p:txBody>
      </p:sp>
      <p:sp>
        <p:nvSpPr>
          <p:cNvPr id="3" name="TextBox 2"/>
          <p:cNvSpPr txBox="1"/>
          <p:nvPr/>
        </p:nvSpPr>
        <p:spPr>
          <a:xfrm>
            <a:off x="1761553" y="244006"/>
            <a:ext cx="9772227" cy="7017306"/>
          </a:xfrm>
          <a:prstGeom prst="rect">
            <a:avLst/>
          </a:prstGeom>
          <a:noFill/>
        </p:spPr>
        <p:txBody>
          <a:bodyPr wrap="none" rtlCol="0">
            <a:spAutoFit/>
          </a:bodyPr>
          <a:lstStyle/>
          <a:p>
            <a:pPr algn="ctr"/>
            <a:r>
              <a:rPr lang="en-US" b="1" u="sng" dirty="0" smtClean="0"/>
              <a:t>Undecidability </a:t>
            </a:r>
            <a:r>
              <a:rPr lang="en-US" b="1" u="sng" dirty="0"/>
              <a:t>of Equivalence and Containment </a:t>
            </a:r>
          </a:p>
          <a:p>
            <a:endParaRPr lang="en-US" dirty="0"/>
          </a:p>
          <a:p>
            <a:r>
              <a:rPr lang="en-US" b="1" u="sng" dirty="0" smtClean="0"/>
              <a:t>Theorem</a:t>
            </a:r>
            <a:r>
              <a:rPr lang="en-US" i="1" dirty="0"/>
              <a:t>: The Query Equivalence Problem </a:t>
            </a:r>
            <a:r>
              <a:rPr lang="el-GR" i="1" dirty="0" smtClean="0"/>
              <a:t>για </a:t>
            </a:r>
            <a:r>
              <a:rPr lang="en-US" i="1" dirty="0" smtClean="0"/>
              <a:t> </a:t>
            </a:r>
            <a:r>
              <a:rPr lang="en-US" i="1" dirty="0"/>
              <a:t>relational calculus queries </a:t>
            </a:r>
            <a:endParaRPr lang="el-GR" i="1" dirty="0" smtClean="0"/>
          </a:p>
          <a:p>
            <a:r>
              <a:rPr lang="el-GR" i="1" dirty="0"/>
              <a:t> </a:t>
            </a:r>
            <a:r>
              <a:rPr lang="el-GR" i="1" dirty="0" smtClean="0"/>
              <a:t>                είναι</a:t>
            </a:r>
            <a:r>
              <a:rPr lang="en-US" i="1" dirty="0" smtClean="0"/>
              <a:t> </a:t>
            </a:r>
            <a:r>
              <a:rPr lang="en-US" i="1" dirty="0"/>
              <a:t>undecidable</a:t>
            </a:r>
            <a:r>
              <a:rPr lang="en-US" dirty="0"/>
              <a:t>.</a:t>
            </a:r>
            <a:br>
              <a:rPr lang="en-US" dirty="0"/>
            </a:br>
            <a:endParaRPr lang="el-GR" dirty="0"/>
          </a:p>
          <a:p>
            <a:pPr lvl="1"/>
            <a:r>
              <a:rPr lang="el-GR" b="1" dirty="0" smtClean="0"/>
              <a:t>Απόδειξη</a:t>
            </a:r>
            <a:r>
              <a:rPr lang="en-US" dirty="0" smtClean="0"/>
              <a:t>: </a:t>
            </a:r>
            <a:r>
              <a:rPr lang="el-GR" dirty="0" smtClean="0"/>
              <a:t>Χρησιμοποιούμε το</a:t>
            </a:r>
            <a:r>
              <a:rPr lang="en-US" dirty="0" smtClean="0"/>
              <a:t> </a:t>
            </a:r>
            <a:r>
              <a:rPr lang="en-US" dirty="0"/>
              <a:t>Trakhtenbrot’s Theorem (1949): </a:t>
            </a:r>
            <a:endParaRPr lang="el-GR" dirty="0" smtClean="0"/>
          </a:p>
          <a:p>
            <a:pPr lvl="1"/>
            <a:endParaRPr lang="el-GR" dirty="0" smtClean="0"/>
          </a:p>
          <a:p>
            <a:pPr lvl="1"/>
            <a:r>
              <a:rPr lang="el-GR" dirty="0" smtClean="0"/>
              <a:t>    {  </a:t>
            </a:r>
            <a:r>
              <a:rPr lang="en-US" dirty="0" smtClean="0"/>
              <a:t>Trakhtenbrot’s </a:t>
            </a:r>
            <a:r>
              <a:rPr lang="en-US" dirty="0"/>
              <a:t>Theorem </a:t>
            </a:r>
            <a:r>
              <a:rPr lang="el-GR" dirty="0" smtClean="0"/>
              <a:t>: </a:t>
            </a:r>
            <a:r>
              <a:rPr lang="en-US" dirty="0" smtClean="0"/>
              <a:t>Finite satisfiability is not decidable in first-order-logic. </a:t>
            </a:r>
            <a:endParaRPr lang="el-GR" dirty="0" smtClean="0"/>
          </a:p>
          <a:p>
            <a:pPr lvl="1"/>
            <a:r>
              <a:rPr lang="el-GR" dirty="0" smtClean="0"/>
              <a:t>       </a:t>
            </a:r>
            <a:r>
              <a:rPr lang="en-US" dirty="0" smtClean="0"/>
              <a:t>That is, the set { φ | φ is a sentence of first-order logic satisfiable in the finite } </a:t>
            </a:r>
            <a:endParaRPr lang="el-GR" dirty="0" smtClean="0"/>
          </a:p>
          <a:p>
            <a:pPr lvl="1"/>
            <a:r>
              <a:rPr lang="el-GR" dirty="0" smtClean="0"/>
              <a:t>     </a:t>
            </a:r>
            <a:r>
              <a:rPr lang="en-US" dirty="0" smtClean="0"/>
              <a:t>is undecidable</a:t>
            </a:r>
            <a:r>
              <a:rPr lang="el-GR" dirty="0" smtClean="0"/>
              <a:t> }</a:t>
            </a:r>
            <a:endParaRPr lang="en-US" dirty="0"/>
          </a:p>
          <a:p>
            <a:pPr lvl="1"/>
            <a:endParaRPr lang="en-US" dirty="0"/>
          </a:p>
          <a:p>
            <a:pPr lvl="1"/>
            <a:r>
              <a:rPr lang="en-US" dirty="0" smtClean="0"/>
              <a:t>To </a:t>
            </a:r>
            <a:r>
              <a:rPr lang="en-US" dirty="0"/>
              <a:t>Finite Validity Problem </a:t>
            </a:r>
            <a:r>
              <a:rPr lang="el-GR" dirty="0" smtClean="0"/>
              <a:t>είναι </a:t>
            </a:r>
            <a:r>
              <a:rPr lang="en-US" dirty="0" smtClean="0"/>
              <a:t>undecidable.</a:t>
            </a:r>
            <a:r>
              <a:rPr lang="el-GR" dirty="0" smtClean="0"/>
              <a:t> </a:t>
            </a:r>
            <a:r>
              <a:rPr lang="en-US" dirty="0"/>
              <a:t/>
            </a:r>
            <a:br>
              <a:rPr lang="en-US" dirty="0"/>
            </a:br>
            <a:r>
              <a:rPr lang="en-US" dirty="0"/>
              <a:t>Finite Validity Problem ≼ Query Equivalence Problem </a:t>
            </a:r>
            <a:r>
              <a:rPr lang="el-GR" dirty="0" smtClean="0"/>
              <a:t>(ανάγουμε το πρόβλημα</a:t>
            </a:r>
          </a:p>
          <a:p>
            <a:pPr lvl="1"/>
            <a:r>
              <a:rPr lang="en-US" dirty="0"/>
              <a:t>Query Equivalence </a:t>
            </a:r>
            <a:r>
              <a:rPr lang="en-US" dirty="0" smtClean="0"/>
              <a:t>Problem</a:t>
            </a:r>
            <a:r>
              <a:rPr lang="el-GR" dirty="0" smtClean="0"/>
              <a:t> στο </a:t>
            </a:r>
            <a:r>
              <a:rPr lang="en-US" dirty="0"/>
              <a:t>Finite Validity Problem </a:t>
            </a:r>
            <a:r>
              <a:rPr lang="el-GR" dirty="0" smtClean="0"/>
              <a:t>)</a:t>
            </a:r>
          </a:p>
          <a:p>
            <a:pPr lvl="1"/>
            <a:endParaRPr lang="en-US" dirty="0"/>
          </a:p>
          <a:p>
            <a:pPr lvl="1"/>
            <a:r>
              <a:rPr lang="en-US" dirty="0"/>
              <a:t>• If ψ* is a fixed finitely valid relational calculus </a:t>
            </a:r>
            <a:r>
              <a:rPr lang="en-US" dirty="0" smtClean="0"/>
              <a:t>sentence,</a:t>
            </a:r>
            <a:r>
              <a:rPr lang="el-GR" dirty="0" smtClean="0"/>
              <a:t> </a:t>
            </a:r>
            <a:r>
              <a:rPr lang="en-US" dirty="0" smtClean="0"/>
              <a:t>then </a:t>
            </a:r>
            <a:r>
              <a:rPr lang="en-US" dirty="0"/>
              <a:t>for every relational </a:t>
            </a:r>
            <a:endParaRPr lang="el-GR" dirty="0" smtClean="0"/>
          </a:p>
          <a:p>
            <a:pPr lvl="1"/>
            <a:r>
              <a:rPr lang="en-US" dirty="0" smtClean="0"/>
              <a:t>calculus </a:t>
            </a:r>
            <a:r>
              <a:rPr lang="en-US" dirty="0"/>
              <a:t>sentence φ, </a:t>
            </a:r>
            <a:r>
              <a:rPr lang="el-GR" dirty="0" smtClean="0"/>
              <a:t>έχουυμε ότι η φ είναι </a:t>
            </a:r>
            <a:r>
              <a:rPr lang="en-US" dirty="0" smtClean="0"/>
              <a:t>finitely</a:t>
            </a:r>
            <a:r>
              <a:rPr lang="el-GR" dirty="0" smtClean="0"/>
              <a:t> </a:t>
            </a:r>
            <a:r>
              <a:rPr lang="en-US" dirty="0" smtClean="0"/>
              <a:t>valid</a:t>
            </a:r>
            <a:r>
              <a:rPr lang="el-GR" dirty="0" smtClean="0"/>
              <a:t> </a:t>
            </a:r>
            <a:r>
              <a:rPr lang="en-US" dirty="0" smtClean="0"/>
              <a:t>⇔ </a:t>
            </a:r>
            <a:r>
              <a:rPr lang="en-US" dirty="0"/>
              <a:t>φ≡ψ*. </a:t>
            </a:r>
          </a:p>
          <a:p>
            <a:endParaRPr lang="el-GR" dirty="0"/>
          </a:p>
          <a:p>
            <a:r>
              <a:rPr lang="el-GR" b="1" u="sng" dirty="0" smtClean="0"/>
              <a:t>Πόρισμα:</a:t>
            </a:r>
            <a:r>
              <a:rPr lang="en-US" dirty="0"/>
              <a:t> </a:t>
            </a:r>
            <a:r>
              <a:rPr lang="el-GR" i="1" dirty="0" smtClean="0"/>
              <a:t>Το</a:t>
            </a:r>
            <a:r>
              <a:rPr lang="en-US" i="1" dirty="0" smtClean="0"/>
              <a:t> </a:t>
            </a:r>
            <a:r>
              <a:rPr lang="en-US" i="1" dirty="0"/>
              <a:t>Query Containment Problem </a:t>
            </a:r>
            <a:r>
              <a:rPr lang="el-GR" i="1" dirty="0" smtClean="0"/>
              <a:t>για </a:t>
            </a:r>
            <a:r>
              <a:rPr lang="en-US" i="1" dirty="0" smtClean="0"/>
              <a:t>relational </a:t>
            </a:r>
            <a:r>
              <a:rPr lang="en-US" i="1" dirty="0"/>
              <a:t>calculus queries </a:t>
            </a:r>
            <a:endParaRPr lang="el-GR" i="1" dirty="0" smtClean="0"/>
          </a:p>
          <a:p>
            <a:r>
              <a:rPr lang="el-GR" i="1" dirty="0" smtClean="0"/>
              <a:t>                 είναι</a:t>
            </a:r>
            <a:r>
              <a:rPr lang="en-US" i="1" dirty="0" smtClean="0"/>
              <a:t> </a:t>
            </a:r>
            <a:r>
              <a:rPr lang="en-US" i="1" dirty="0"/>
              <a:t>undecidable</a:t>
            </a:r>
            <a:r>
              <a:rPr lang="en-US" i="1" dirty="0" smtClean="0"/>
              <a:t>.</a:t>
            </a:r>
            <a:endParaRPr lang="el-GR" i="1" dirty="0" smtClean="0"/>
          </a:p>
          <a:p>
            <a:pPr lvl="1"/>
            <a:r>
              <a:rPr lang="en-US" dirty="0"/>
              <a:t/>
            </a:r>
            <a:br>
              <a:rPr lang="en-US" dirty="0"/>
            </a:br>
            <a:r>
              <a:rPr lang="el-GR" b="1" u="sng" dirty="0" smtClean="0"/>
              <a:t>Απόδειξη</a:t>
            </a:r>
            <a:r>
              <a:rPr lang="en-US" dirty="0" smtClean="0"/>
              <a:t>: Query Equivalence ≼ Query Containment, since </a:t>
            </a:r>
          </a:p>
          <a:p>
            <a:pPr lvl="1"/>
            <a:r>
              <a:rPr lang="el-GR" dirty="0" smtClean="0"/>
              <a:t>                  </a:t>
            </a:r>
            <a:r>
              <a:rPr lang="en-US" dirty="0" smtClean="0"/>
              <a:t>q≡q’ ⇔ q⊆q’andq’⊆q. </a:t>
            </a:r>
          </a:p>
          <a:p>
            <a:endParaRPr lang="en-US" b="1" u="sng" dirty="0"/>
          </a:p>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47101718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88169" y="1103531"/>
            <a:ext cx="10724411" cy="4524315"/>
          </a:xfrm>
          <a:prstGeom prst="rect">
            <a:avLst/>
          </a:prstGeom>
          <a:noFill/>
        </p:spPr>
        <p:txBody>
          <a:bodyPr wrap="none" rtlCol="0">
            <a:spAutoFit/>
          </a:bodyPr>
          <a:lstStyle/>
          <a:p>
            <a:r>
              <a:rPr lang="el-GR" b="1" u="sng" dirty="0" smtClean="0"/>
              <a:t>Ορισμός:</a:t>
            </a:r>
            <a:r>
              <a:rPr lang="en-US" b="1" u="sng" dirty="0" smtClean="0"/>
              <a:t> </a:t>
            </a:r>
            <a:r>
              <a:rPr lang="el-GR" dirty="0"/>
              <a:t> </a:t>
            </a:r>
            <a:r>
              <a:rPr lang="el-GR" dirty="0" smtClean="0"/>
              <a:t>Θα ονομάζουμε </a:t>
            </a:r>
            <a:r>
              <a:rPr lang="en-US" dirty="0" smtClean="0"/>
              <a:t>active </a:t>
            </a:r>
            <a:r>
              <a:rPr lang="en-US" dirty="0"/>
              <a:t>domain adom(D) </a:t>
            </a:r>
            <a:r>
              <a:rPr lang="el-GR" dirty="0" smtClean="0"/>
              <a:t>ενός στιγμιότυπου μιας σχεσιακής βάσης</a:t>
            </a:r>
          </a:p>
          <a:p>
            <a:r>
              <a:rPr lang="el-GR" dirty="0"/>
              <a:t>δ</a:t>
            </a:r>
            <a:r>
              <a:rPr lang="el-GR" dirty="0" smtClean="0"/>
              <a:t>εδομένων </a:t>
            </a:r>
            <a:r>
              <a:rPr lang="en-US" dirty="0" smtClean="0"/>
              <a:t>D </a:t>
            </a:r>
            <a:r>
              <a:rPr lang="el-GR" dirty="0" smtClean="0"/>
              <a:t>το σύνολο όλων των τιμών που επισέρχονατι στις σχέσεις του</a:t>
            </a:r>
            <a:r>
              <a:rPr lang="en-US" dirty="0" smtClean="0"/>
              <a:t> </a:t>
            </a:r>
            <a:r>
              <a:rPr lang="en-US" dirty="0"/>
              <a:t>D. </a:t>
            </a:r>
          </a:p>
          <a:p>
            <a:r>
              <a:rPr lang="el-GR" dirty="0" smtClean="0"/>
              <a:t>Έστω</a:t>
            </a:r>
            <a:r>
              <a:rPr lang="en-US" dirty="0" smtClean="0"/>
              <a:t> </a:t>
            </a:r>
            <a:r>
              <a:rPr lang="en-US" dirty="0"/>
              <a:t>φ(x1,...,xk) </a:t>
            </a:r>
            <a:r>
              <a:rPr lang="el-GR" dirty="0" smtClean="0"/>
              <a:t>μία </a:t>
            </a:r>
            <a:r>
              <a:rPr lang="en-US" dirty="0" smtClean="0"/>
              <a:t> </a:t>
            </a:r>
            <a:r>
              <a:rPr lang="en-US" dirty="0"/>
              <a:t>relational calculus formula </a:t>
            </a:r>
            <a:r>
              <a:rPr lang="el-GR" dirty="0" smtClean="0"/>
              <a:t>και έστω</a:t>
            </a:r>
            <a:r>
              <a:rPr lang="en-US" dirty="0" smtClean="0"/>
              <a:t>  </a:t>
            </a:r>
            <a:r>
              <a:rPr lang="en-US" dirty="0"/>
              <a:t>D </a:t>
            </a:r>
            <a:r>
              <a:rPr lang="el-GR" dirty="0" smtClean="0"/>
              <a:t>στιγμιότυπο </a:t>
            </a:r>
            <a:r>
              <a:rPr lang="el-GR" dirty="0"/>
              <a:t>μιας σχεσιακής </a:t>
            </a:r>
            <a:r>
              <a:rPr lang="el-GR" dirty="0" smtClean="0"/>
              <a:t>βάσης </a:t>
            </a:r>
          </a:p>
          <a:p>
            <a:r>
              <a:rPr lang="el-GR" dirty="0"/>
              <a:t>δ</a:t>
            </a:r>
            <a:r>
              <a:rPr lang="el-GR" dirty="0" smtClean="0"/>
              <a:t>εδομένων</a:t>
            </a:r>
            <a:r>
              <a:rPr lang="en-US" dirty="0" smtClean="0"/>
              <a:t>. </a:t>
            </a:r>
            <a:endParaRPr lang="el-GR" dirty="0" smtClean="0"/>
          </a:p>
          <a:p>
            <a:endParaRPr lang="el-GR" dirty="0"/>
          </a:p>
          <a:p>
            <a:pPr lvl="1"/>
            <a:r>
              <a:rPr lang="el-GR" dirty="0" smtClean="0"/>
              <a:t>Τότε</a:t>
            </a:r>
            <a:r>
              <a:rPr lang="en-US" dirty="0" smtClean="0"/>
              <a:t> φadom(D)</a:t>
            </a:r>
            <a:r>
              <a:rPr lang="el-GR" dirty="0" smtClean="0"/>
              <a:t> είναι το αποτέλεσμα της</a:t>
            </a:r>
            <a:r>
              <a:rPr lang="el-GR" dirty="0"/>
              <a:t> </a:t>
            </a:r>
            <a:r>
              <a:rPr lang="el-GR" dirty="0" smtClean="0"/>
              <a:t>αξιολόγησης</a:t>
            </a:r>
            <a:r>
              <a:rPr lang="en-US" dirty="0" smtClean="0"/>
              <a:t> </a:t>
            </a:r>
            <a:r>
              <a:rPr lang="en-US" dirty="0"/>
              <a:t>φ(x1,...,xk) </a:t>
            </a:r>
            <a:r>
              <a:rPr lang="el-GR" dirty="0" smtClean="0"/>
              <a:t>πάνω στο σύνολο</a:t>
            </a:r>
          </a:p>
          <a:p>
            <a:pPr lvl="1"/>
            <a:r>
              <a:rPr lang="en-US" dirty="0" smtClean="0"/>
              <a:t> </a:t>
            </a:r>
            <a:r>
              <a:rPr lang="en-US" dirty="0"/>
              <a:t>adom(D) </a:t>
            </a:r>
            <a:r>
              <a:rPr lang="el-GR" dirty="0" smtClean="0"/>
              <a:t>και στο</a:t>
            </a:r>
            <a:r>
              <a:rPr lang="en-US" dirty="0" smtClean="0"/>
              <a:t> D</a:t>
            </a:r>
            <a:r>
              <a:rPr lang="el-GR" dirty="0" smtClean="0"/>
              <a:t>.</a:t>
            </a:r>
          </a:p>
          <a:p>
            <a:pPr lvl="1"/>
            <a:r>
              <a:rPr lang="en-US" dirty="0" smtClean="0"/>
              <a:t> </a:t>
            </a:r>
            <a:r>
              <a:rPr lang="el-GR" dirty="0" smtClean="0"/>
              <a:t>(</a:t>
            </a:r>
            <a:r>
              <a:rPr lang="en-US" dirty="0" smtClean="0"/>
              <a:t> </a:t>
            </a:r>
            <a:r>
              <a:rPr lang="el-GR" dirty="0" smtClean="0"/>
              <a:t>δηλαδή όλες </a:t>
            </a:r>
            <a:r>
              <a:rPr lang="el-GR" dirty="0"/>
              <a:t>οι μεταβλητές και οι </a:t>
            </a:r>
            <a:r>
              <a:rPr lang="en-US" dirty="0"/>
              <a:t>quantifiers</a:t>
            </a:r>
            <a:r>
              <a:rPr lang="el-GR" dirty="0" smtClean="0"/>
              <a:t> </a:t>
            </a:r>
            <a:r>
              <a:rPr lang="el-GR" dirty="0"/>
              <a:t>υποτίθεται ότι κυμαίνονται </a:t>
            </a:r>
            <a:r>
              <a:rPr lang="el-GR" dirty="0" smtClean="0"/>
              <a:t>πάνω στην</a:t>
            </a:r>
          </a:p>
          <a:p>
            <a:pPr lvl="1"/>
            <a:r>
              <a:rPr lang="en-US" dirty="0" smtClean="0"/>
              <a:t> </a:t>
            </a:r>
            <a:r>
              <a:rPr lang="el-GR" dirty="0" smtClean="0"/>
              <a:t> </a:t>
            </a:r>
            <a:r>
              <a:rPr lang="en-US" dirty="0" smtClean="0"/>
              <a:t> </a:t>
            </a:r>
            <a:r>
              <a:rPr lang="el-GR" dirty="0" smtClean="0"/>
              <a:t>adom </a:t>
            </a:r>
            <a:r>
              <a:rPr lang="el-GR" dirty="0"/>
              <a:t>(</a:t>
            </a:r>
            <a:r>
              <a:rPr lang="el-GR" dirty="0" smtClean="0"/>
              <a:t>D)</a:t>
            </a:r>
            <a:r>
              <a:rPr lang="en-US" dirty="0" smtClean="0"/>
              <a:t> ;</a:t>
            </a:r>
          </a:p>
          <a:p>
            <a:pPr lvl="1"/>
            <a:r>
              <a:rPr lang="en-US" dirty="0" smtClean="0"/>
              <a:t>   </a:t>
            </a:r>
            <a:r>
              <a:rPr lang="el-GR" dirty="0" smtClean="0"/>
              <a:t>αλλιώς </a:t>
            </a:r>
            <a:r>
              <a:rPr lang="el-GR" dirty="0"/>
              <a:t>Τα σύμβολα σχέσης σε φ ερμηνεύονται από τις σχέσεις στο </a:t>
            </a:r>
            <a:r>
              <a:rPr lang="en-US" dirty="0"/>
              <a:t>D</a:t>
            </a:r>
            <a:r>
              <a:rPr lang="en-US" dirty="0" smtClean="0"/>
              <a:t>.</a:t>
            </a:r>
            <a:r>
              <a:rPr lang="el-GR" dirty="0" smtClean="0"/>
              <a:t>)</a:t>
            </a:r>
            <a:r>
              <a:rPr lang="en-US" dirty="0"/>
              <a:t/>
            </a:r>
            <a:br>
              <a:rPr lang="en-US" dirty="0"/>
            </a:br>
            <a:endParaRPr lang="el-GR" dirty="0" smtClean="0"/>
          </a:p>
          <a:p>
            <a:endParaRPr lang="el-GR" dirty="0"/>
          </a:p>
          <a:p>
            <a:r>
              <a:rPr lang="el-GR" i="1" u="sng" dirty="0" smtClean="0"/>
              <a:t>Υπενθύμηση:</a:t>
            </a:r>
            <a:r>
              <a:rPr lang="el-GR" dirty="0" smtClean="0"/>
              <a:t> Το </a:t>
            </a:r>
            <a:r>
              <a:rPr lang="en-US" dirty="0" smtClean="0"/>
              <a:t> </a:t>
            </a:r>
            <a:r>
              <a:rPr lang="en-US" dirty="0"/>
              <a:t>Query Evaluation Problem </a:t>
            </a:r>
            <a:r>
              <a:rPr lang="el-GR" dirty="0" smtClean="0"/>
              <a:t>για</a:t>
            </a:r>
            <a:r>
              <a:rPr lang="en-US" dirty="0" smtClean="0"/>
              <a:t> </a:t>
            </a:r>
            <a:r>
              <a:rPr lang="en-US" dirty="0"/>
              <a:t>Relational Calculus: </a:t>
            </a:r>
            <a:endParaRPr lang="el-GR" dirty="0" smtClean="0"/>
          </a:p>
          <a:p>
            <a:endParaRPr lang="en-US" dirty="0"/>
          </a:p>
          <a:p>
            <a:pPr marL="285750" indent="-285750">
              <a:buFont typeface="Arial" charset="0"/>
              <a:buChar char="•"/>
            </a:pPr>
            <a:r>
              <a:rPr lang="el-GR" dirty="0" smtClean="0"/>
              <a:t>Δοσμένης μιας </a:t>
            </a:r>
            <a:r>
              <a:rPr lang="en-US" dirty="0" smtClean="0"/>
              <a:t> </a:t>
            </a:r>
            <a:r>
              <a:rPr lang="en-US" dirty="0"/>
              <a:t>relational calculus formula φ </a:t>
            </a:r>
            <a:r>
              <a:rPr lang="el-GR" dirty="0" smtClean="0"/>
              <a:t>και ένα</a:t>
            </a:r>
            <a:r>
              <a:rPr lang="en-US" dirty="0" smtClean="0"/>
              <a:t> </a:t>
            </a:r>
            <a:r>
              <a:rPr lang="en-US" dirty="0"/>
              <a:t>database instance D, find φ</a:t>
            </a:r>
            <a:r>
              <a:rPr lang="en-US" baseline="30000" dirty="0"/>
              <a:t>adom</a:t>
            </a:r>
            <a:r>
              <a:rPr lang="en-US" dirty="0"/>
              <a:t>(D). </a:t>
            </a:r>
          </a:p>
          <a:p>
            <a:endParaRPr lang="en-US" dirty="0"/>
          </a:p>
        </p:txBody>
      </p:sp>
      <p:sp>
        <p:nvSpPr>
          <p:cNvPr id="3" name="TextBox 2"/>
          <p:cNvSpPr txBox="1"/>
          <p:nvPr/>
        </p:nvSpPr>
        <p:spPr>
          <a:xfrm>
            <a:off x="1567365" y="5627846"/>
            <a:ext cx="9813905" cy="923330"/>
          </a:xfrm>
          <a:prstGeom prst="rect">
            <a:avLst/>
          </a:prstGeom>
          <a:noFill/>
        </p:spPr>
        <p:txBody>
          <a:bodyPr wrap="none" rtlCol="0">
            <a:spAutoFit/>
          </a:bodyPr>
          <a:lstStyle/>
          <a:p>
            <a:r>
              <a:rPr lang="en-US" b="1" u="sng" dirty="0"/>
              <a:t>Theorem:</a:t>
            </a:r>
            <a:r>
              <a:rPr lang="en-US" dirty="0"/>
              <a:t> </a:t>
            </a:r>
            <a:r>
              <a:rPr lang="el-GR" dirty="0" smtClean="0"/>
              <a:t>Το</a:t>
            </a:r>
            <a:r>
              <a:rPr lang="en-US" dirty="0" smtClean="0"/>
              <a:t> </a:t>
            </a:r>
            <a:r>
              <a:rPr lang="en-US" dirty="0"/>
              <a:t>Query Evaluation Problem </a:t>
            </a:r>
            <a:r>
              <a:rPr lang="el-GR" dirty="0" smtClean="0"/>
              <a:t>για</a:t>
            </a:r>
            <a:r>
              <a:rPr lang="en-US" dirty="0" smtClean="0"/>
              <a:t> </a:t>
            </a:r>
            <a:r>
              <a:rPr lang="en-US" dirty="0"/>
              <a:t>Relational Calculus </a:t>
            </a:r>
            <a:r>
              <a:rPr lang="el-GR" dirty="0" smtClean="0"/>
              <a:t>είναι</a:t>
            </a:r>
            <a:r>
              <a:rPr lang="en-US" dirty="0" smtClean="0"/>
              <a:t> </a:t>
            </a:r>
            <a:r>
              <a:rPr lang="en-US" dirty="0"/>
              <a:t>PSPACE-complete.</a:t>
            </a:r>
            <a:br>
              <a:rPr lang="en-US" dirty="0"/>
            </a:br>
            <a:endParaRPr lang="en-US" dirty="0"/>
          </a:p>
          <a:p>
            <a:endParaRPr lang="en-US" dirty="0"/>
          </a:p>
        </p:txBody>
      </p:sp>
      <p:sp>
        <p:nvSpPr>
          <p:cNvPr id="4" name="TextBox 3"/>
          <p:cNvSpPr txBox="1"/>
          <p:nvPr/>
        </p:nvSpPr>
        <p:spPr>
          <a:xfrm>
            <a:off x="3765884" y="457200"/>
            <a:ext cx="5416868" cy="646331"/>
          </a:xfrm>
          <a:prstGeom prst="rect">
            <a:avLst/>
          </a:prstGeom>
          <a:noFill/>
        </p:spPr>
        <p:txBody>
          <a:bodyPr wrap="none" rtlCol="0">
            <a:spAutoFit/>
          </a:bodyPr>
          <a:lstStyle/>
          <a:p>
            <a:r>
              <a:rPr lang="el-GR" b="1" u="sng" dirty="0" smtClean="0"/>
              <a:t>Πολυπλοκότητα του</a:t>
            </a:r>
            <a:r>
              <a:rPr lang="en-US" b="1" u="sng" dirty="0" smtClean="0"/>
              <a:t> </a:t>
            </a:r>
            <a:r>
              <a:rPr lang="en-US" b="1" u="sng" dirty="0"/>
              <a:t>Query Evaluation Problem </a:t>
            </a:r>
          </a:p>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47175650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96990" y="794084"/>
            <a:ext cx="7318029" cy="5355312"/>
          </a:xfrm>
          <a:prstGeom prst="rect">
            <a:avLst/>
          </a:prstGeom>
          <a:noFill/>
        </p:spPr>
        <p:txBody>
          <a:bodyPr wrap="none" rtlCol="0">
            <a:spAutoFit/>
          </a:bodyPr>
          <a:lstStyle/>
          <a:p>
            <a:pPr algn="ctr"/>
            <a:r>
              <a:rPr lang="el-GR" b="1" u="sng" dirty="0" smtClean="0"/>
              <a:t>Δομικοί Περιορισμοί στις Βάσεις Δεδομένων</a:t>
            </a:r>
          </a:p>
          <a:p>
            <a:pPr algn="ctr"/>
            <a:endParaRPr lang="el-GR" b="1" u="sng" dirty="0"/>
          </a:p>
          <a:p>
            <a:pPr marL="285750" indent="-285750">
              <a:buFont typeface="Wingdings" charset="2"/>
              <a:buChar char="§"/>
            </a:pPr>
            <a:r>
              <a:rPr lang="el-GR" b="1" u="sng" dirty="0" smtClean="0"/>
              <a:t>Δομικοί Περιορισμοί:</a:t>
            </a:r>
          </a:p>
          <a:p>
            <a:pPr marL="285750" indent="-285750">
              <a:buFont typeface="Wingdings" charset="2"/>
              <a:buChar char="§"/>
            </a:pPr>
            <a:endParaRPr lang="el-GR" b="1" u="sng" dirty="0" smtClean="0"/>
          </a:p>
          <a:p>
            <a:pPr marL="742950" lvl="1" indent="-285750">
              <a:buFont typeface="Arial" charset="0"/>
              <a:buChar char="•"/>
            </a:pPr>
            <a:r>
              <a:rPr lang="el-GR" dirty="0" smtClean="0"/>
              <a:t>Κλειδιών</a:t>
            </a:r>
          </a:p>
          <a:p>
            <a:pPr marL="742950" lvl="1" indent="-285750">
              <a:buFont typeface="Arial" charset="0"/>
              <a:buChar char="•"/>
            </a:pPr>
            <a:r>
              <a:rPr lang="el-GR" dirty="0" smtClean="0"/>
              <a:t>Ακεραιότητα Οντότητας(</a:t>
            </a:r>
            <a:r>
              <a:rPr lang="en-US" dirty="0" smtClean="0"/>
              <a:t>Entity Integrity</a:t>
            </a:r>
            <a:r>
              <a:rPr lang="el-GR" dirty="0" smtClean="0"/>
              <a:t>)</a:t>
            </a:r>
            <a:endParaRPr lang="en-US" dirty="0" smtClean="0"/>
          </a:p>
          <a:p>
            <a:pPr marL="742950" lvl="1" indent="-285750">
              <a:buFont typeface="Arial" charset="0"/>
              <a:buChar char="•"/>
            </a:pPr>
            <a:r>
              <a:rPr lang="el-GR" dirty="0" smtClean="0"/>
              <a:t>Αναφορική Ακεραιότητα (</a:t>
            </a:r>
            <a:r>
              <a:rPr lang="en-US" dirty="0"/>
              <a:t>Referential integrity</a:t>
            </a:r>
            <a:r>
              <a:rPr lang="el-GR" dirty="0" smtClean="0"/>
              <a:t>)</a:t>
            </a:r>
          </a:p>
          <a:p>
            <a:pPr marL="742950" lvl="1" indent="-285750">
              <a:buFont typeface="Arial" charset="0"/>
              <a:buChar char="•"/>
            </a:pPr>
            <a:endParaRPr lang="el-GR" dirty="0"/>
          </a:p>
          <a:p>
            <a:pPr marL="285750" indent="-285750">
              <a:buFont typeface="Wingdings" charset="2"/>
              <a:buChar char="§"/>
            </a:pPr>
            <a:r>
              <a:rPr lang="el-GR" b="1" u="sng" dirty="0" smtClean="0"/>
              <a:t>Ρητοί Περιορισμοί</a:t>
            </a:r>
          </a:p>
          <a:p>
            <a:pPr algn="ctr"/>
            <a:endParaRPr lang="el-GR" b="1" u="sng" dirty="0" smtClean="0"/>
          </a:p>
          <a:p>
            <a:pPr marL="742950" lvl="1" indent="-285750">
              <a:buFont typeface="Arial" charset="0"/>
              <a:buChar char="•"/>
            </a:pPr>
            <a:r>
              <a:rPr lang="el-GR" dirty="0" smtClean="0"/>
              <a:t>Πεδίου Τιμών (</a:t>
            </a:r>
            <a:r>
              <a:rPr lang="en-US" dirty="0" smtClean="0"/>
              <a:t>domain</a:t>
            </a:r>
            <a:r>
              <a:rPr lang="el-GR" dirty="0" smtClean="0"/>
              <a:t>)</a:t>
            </a:r>
            <a:endParaRPr lang="en-US" dirty="0" smtClean="0"/>
          </a:p>
          <a:p>
            <a:pPr marL="742950" lvl="1" indent="-285750">
              <a:buFont typeface="Arial" charset="0"/>
              <a:buChar char="•"/>
            </a:pPr>
            <a:r>
              <a:rPr lang="el-GR" dirty="0" smtClean="0"/>
              <a:t>Στηλών (</a:t>
            </a:r>
            <a:r>
              <a:rPr lang="en-US" dirty="0" smtClean="0"/>
              <a:t>column</a:t>
            </a:r>
            <a:r>
              <a:rPr lang="el-GR" dirty="0" smtClean="0"/>
              <a:t>)</a:t>
            </a:r>
            <a:endParaRPr lang="en-US" dirty="0" smtClean="0"/>
          </a:p>
          <a:p>
            <a:pPr marL="742950" lvl="1" indent="-285750">
              <a:buFont typeface="Arial" charset="0"/>
              <a:buChar char="•"/>
            </a:pPr>
            <a:r>
              <a:rPr lang="el-GR" dirty="0" smtClean="0"/>
              <a:t>Οριζόμενοι από το χρήστη (</a:t>
            </a:r>
            <a:r>
              <a:rPr lang="en-US" dirty="0"/>
              <a:t>user-defined</a:t>
            </a:r>
            <a:r>
              <a:rPr lang="en-US" dirty="0" smtClean="0"/>
              <a:t>)</a:t>
            </a:r>
            <a:endParaRPr lang="el-GR" dirty="0"/>
          </a:p>
          <a:p>
            <a:pPr marL="742950" lvl="1" indent="-285750">
              <a:buFont typeface="Arial" charset="0"/>
              <a:buChar char="•"/>
            </a:pPr>
            <a:r>
              <a:rPr lang="el-GR" dirty="0" smtClean="0"/>
              <a:t>Άλλοι ρητοί περιρσμοί π.χ Συναρτησιακές Εξαρτήσεις</a:t>
            </a:r>
          </a:p>
          <a:p>
            <a:pPr marL="742950" lvl="1" indent="-285750">
              <a:buFont typeface="Arial" charset="0"/>
              <a:buChar char="•"/>
            </a:pPr>
            <a:endParaRPr lang="el-GR" dirty="0"/>
          </a:p>
          <a:p>
            <a:r>
              <a:rPr lang="el-GR" dirty="0" smtClean="0"/>
              <a:t>Ειδικά οι ρητοί περιορισμοί θα αναφερθούν και αργότερα καθώς</a:t>
            </a:r>
          </a:p>
          <a:p>
            <a:r>
              <a:rPr lang="el-GR" dirty="0"/>
              <a:t>ε</a:t>
            </a:r>
            <a:r>
              <a:rPr lang="el-GR" dirty="0" smtClean="0"/>
              <a:t>ίναι μία σημαντική διαφορά με το Λογικό Προγραμματισμό.</a:t>
            </a:r>
          </a:p>
          <a:p>
            <a:pPr algn="ctr"/>
            <a:endParaRPr lang="el-GR" b="1" u="sng" dirty="0"/>
          </a:p>
          <a:p>
            <a:pPr algn="ctr"/>
            <a:endParaRPr lang="en-US" b="1" u="sng"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15499141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07746" y="1000461"/>
            <a:ext cx="9442008" cy="5355312"/>
          </a:xfrm>
          <a:prstGeom prst="rect">
            <a:avLst/>
          </a:prstGeom>
          <a:noFill/>
        </p:spPr>
        <p:txBody>
          <a:bodyPr wrap="none" rtlCol="0">
            <a:spAutoFit/>
          </a:bodyPr>
          <a:lstStyle/>
          <a:p>
            <a:pPr marL="285750" indent="-285750">
              <a:buFont typeface="Arial" charset="0"/>
              <a:buChar char="•"/>
            </a:pPr>
            <a:r>
              <a:rPr lang="el-GR" dirty="0" smtClean="0"/>
              <a:t>Μέχρι στιγμής καθίσταται σαφής η συσχέτιση της Σχεσιακής Άλγεβρας </a:t>
            </a:r>
          </a:p>
          <a:p>
            <a:r>
              <a:rPr lang="el-GR" dirty="0"/>
              <a:t>κ</a:t>
            </a:r>
            <a:r>
              <a:rPr lang="el-GR" dirty="0" smtClean="0"/>
              <a:t>αι του Σχεσιακού Λογισμού με το Λογικό Προγραμματισμό και τη λογική. Ειδικά ο </a:t>
            </a:r>
          </a:p>
          <a:p>
            <a:r>
              <a:rPr lang="el-GR" dirty="0" smtClean="0"/>
              <a:t>Σχεσιακός Λογισμός αποτελείται μόνο από λογικά και μη λογικά σύμβολα της </a:t>
            </a:r>
          </a:p>
          <a:p>
            <a:r>
              <a:rPr lang="el-GR" dirty="0"/>
              <a:t>κ</a:t>
            </a:r>
            <a:r>
              <a:rPr lang="el-GR" dirty="0" smtClean="0"/>
              <a:t>ατηγορηματικής λογικής. Συνεπώς είναι φανερό ότι ο Σχεσιακός Λογισμός </a:t>
            </a:r>
          </a:p>
          <a:p>
            <a:r>
              <a:rPr lang="el-GR" dirty="0" smtClean="0"/>
              <a:t>αποτελεί ένα μόνο υποσύνολο του λογικού προγραμματισμού (για παράδειγμα)</a:t>
            </a:r>
          </a:p>
          <a:p>
            <a:r>
              <a:rPr lang="el-GR" dirty="0" smtClean="0"/>
              <a:t>η </a:t>
            </a:r>
            <a:r>
              <a:rPr lang="en-US" dirty="0" smtClean="0"/>
              <a:t>Prolog </a:t>
            </a:r>
            <a:r>
              <a:rPr lang="el-GR" dirty="0" smtClean="0"/>
              <a:t>περιέχει ακριβώς ότι ο Σχεσιακός Λογισμός αλλά έχει μεγαλύτερη </a:t>
            </a:r>
          </a:p>
          <a:p>
            <a:r>
              <a:rPr lang="el-GR" dirty="0" smtClean="0"/>
              <a:t>εκφραστικότητα.</a:t>
            </a:r>
          </a:p>
          <a:p>
            <a:endParaRPr lang="el-GR" dirty="0"/>
          </a:p>
          <a:p>
            <a:endParaRPr lang="el-GR" dirty="0" smtClean="0"/>
          </a:p>
          <a:p>
            <a:pPr marL="285750" indent="-285750">
              <a:buFont typeface="Arial" charset="0"/>
              <a:buChar char="•"/>
            </a:pPr>
            <a:r>
              <a:rPr lang="el-GR" dirty="0" smtClean="0"/>
              <a:t>Ωστόσο γιατί το σχεσιακό μοντέλο βάσεων δεδομένων δεν υιοθέτησε κάποια </a:t>
            </a:r>
          </a:p>
          <a:p>
            <a:r>
              <a:rPr lang="el-GR" dirty="0"/>
              <a:t>γ</a:t>
            </a:r>
            <a:r>
              <a:rPr lang="el-GR" dirty="0" smtClean="0"/>
              <a:t>λώσσα λογικού προγραμματισμού  ως </a:t>
            </a:r>
            <a:r>
              <a:rPr lang="en-US" dirty="0" smtClean="0"/>
              <a:t>Query  Language?</a:t>
            </a:r>
          </a:p>
          <a:p>
            <a:endParaRPr lang="en-US" dirty="0"/>
          </a:p>
          <a:p>
            <a:pPr marL="742950" lvl="1" indent="-285750">
              <a:buFont typeface="Arial" charset="0"/>
              <a:buChar char="•"/>
            </a:pPr>
            <a:r>
              <a:rPr lang="el-GR" dirty="0" smtClean="0"/>
              <a:t>Η απάντηση βασίζεται στο ότι γλώσσες λογικού προγραμματισμού όπως η</a:t>
            </a:r>
          </a:p>
          <a:p>
            <a:pPr lvl="1"/>
            <a:r>
              <a:rPr lang="en-US" dirty="0" smtClean="0"/>
              <a:t>Prolog </a:t>
            </a:r>
            <a:r>
              <a:rPr lang="el-GR" dirty="0" smtClean="0"/>
              <a:t>είναι  </a:t>
            </a:r>
            <a:r>
              <a:rPr lang="en-US" b="1" dirty="0" smtClean="0"/>
              <a:t>Turing Complete </a:t>
            </a:r>
            <a:r>
              <a:rPr lang="el-GR" dirty="0" smtClean="0"/>
              <a:t>ενώ οι </a:t>
            </a:r>
            <a:r>
              <a:rPr lang="en-US" b="1" dirty="0" smtClean="0"/>
              <a:t>Query Languages </a:t>
            </a:r>
            <a:r>
              <a:rPr lang="el-GR" dirty="0" smtClean="0"/>
              <a:t>που προκύπτουν από το </a:t>
            </a:r>
          </a:p>
          <a:p>
            <a:pPr lvl="1"/>
            <a:r>
              <a:rPr lang="el-GR" dirty="0" smtClean="0"/>
              <a:t>Σχεσιακό Λογισμό και τη Σχεσιακή Άλγεβρα</a:t>
            </a:r>
            <a:r>
              <a:rPr lang="el-GR" b="1" dirty="0" smtClean="0"/>
              <a:t> </a:t>
            </a:r>
            <a:r>
              <a:rPr lang="el-GR" dirty="0" smtClean="0"/>
              <a:t>είναι </a:t>
            </a:r>
            <a:r>
              <a:rPr lang="el-GR" b="1" dirty="0" smtClean="0"/>
              <a:t> δεν είναι </a:t>
            </a:r>
            <a:r>
              <a:rPr lang="en-US" b="1" dirty="0" smtClean="0"/>
              <a:t>Turing Complete. </a:t>
            </a:r>
            <a:endParaRPr lang="en-US" dirty="0"/>
          </a:p>
          <a:p>
            <a:pPr lvl="1"/>
            <a:r>
              <a:rPr lang="el-GR" dirty="0" smtClean="0"/>
              <a:t>Δεν μπορούν λοιπόν να παρέχουν την ίδια εκφραστικότητα αλλά μπορούν</a:t>
            </a:r>
          </a:p>
          <a:p>
            <a:pPr lvl="1"/>
            <a:r>
              <a:rPr lang="el-GR" dirty="0"/>
              <a:t>ν</a:t>
            </a:r>
            <a:r>
              <a:rPr lang="el-GR" dirty="0" smtClean="0"/>
              <a:t>α απαντούν σε ερωτήματα πολύ αποδοτικά!!</a:t>
            </a:r>
            <a:endParaRPr lang="en-US" dirty="0" smtClean="0"/>
          </a:p>
          <a:p>
            <a:pPr lvl="1"/>
            <a:r>
              <a:rPr lang="en-US" dirty="0" smtClean="0"/>
              <a:t>(O </a:t>
            </a:r>
            <a:r>
              <a:rPr lang="el-GR" dirty="0" smtClean="0"/>
              <a:t>λ-λογισμός είναι </a:t>
            </a:r>
            <a:r>
              <a:rPr lang="en-US" dirty="0" smtClean="0"/>
              <a:t>turing complete).</a:t>
            </a:r>
            <a:endParaRPr lang="el-GR" dirty="0" smtClean="0"/>
          </a:p>
          <a:p>
            <a:pPr lvl="1"/>
            <a:endParaRPr lang="el-GR"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23</a:t>
            </a:fld>
            <a:endParaRPr lang="en-US" dirty="0"/>
          </a:p>
        </p:txBody>
      </p:sp>
    </p:spTree>
    <p:extLst>
      <p:ext uri="{BB962C8B-B14F-4D97-AF65-F5344CB8AC3E}">
        <p14:creationId xmlns:p14="http://schemas.microsoft.com/office/powerpoint/2010/main" val="151317823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86231" y="957431"/>
            <a:ext cx="9401933" cy="5632311"/>
          </a:xfrm>
          <a:prstGeom prst="rect">
            <a:avLst/>
          </a:prstGeom>
          <a:noFill/>
        </p:spPr>
        <p:txBody>
          <a:bodyPr wrap="none" rtlCol="0">
            <a:spAutoFit/>
          </a:bodyPr>
          <a:lstStyle/>
          <a:p>
            <a:pPr marL="285750" indent="-285750">
              <a:buFont typeface="Arial" charset="0"/>
              <a:buChar char="•"/>
            </a:pPr>
            <a:r>
              <a:rPr lang="el-GR" dirty="0" smtClean="0"/>
              <a:t>Το  κατά πόσο  μπορούμε να  κρατήσουμε τα  θετικά   στοιχεία  γλωσσών</a:t>
            </a:r>
          </a:p>
          <a:p>
            <a:r>
              <a:rPr lang="el-GR" dirty="0" smtClean="0"/>
              <a:t>Λογικού Προγραμματισμού  όπως την  </a:t>
            </a:r>
            <a:r>
              <a:rPr lang="el-GR" u="sng" dirty="0" smtClean="0"/>
              <a:t>ικανότητα  να  γράφουμε  </a:t>
            </a:r>
            <a:r>
              <a:rPr lang="en-US" u="sng" dirty="0" smtClean="0"/>
              <a:t>declarative</a:t>
            </a:r>
          </a:p>
          <a:p>
            <a:r>
              <a:rPr lang="el-GR" u="sng" dirty="0" smtClean="0"/>
              <a:t>προγράμματα</a:t>
            </a:r>
            <a:r>
              <a:rPr lang="el-GR" dirty="0" smtClean="0"/>
              <a:t> δηλαδή προγράμματα που έχοντας κάποια βάση γνώσης   να </a:t>
            </a:r>
          </a:p>
          <a:p>
            <a:r>
              <a:rPr lang="el-GR" dirty="0" smtClean="0"/>
              <a:t>μπορούν αυτόματα </a:t>
            </a:r>
            <a:r>
              <a:rPr lang="el-GR" u="sng" dirty="0" smtClean="0"/>
              <a:t>να παράγουν απαντήσεις σε διάφορα  ερωτήματα   </a:t>
            </a:r>
            <a:r>
              <a:rPr lang="el-GR" dirty="0" smtClean="0"/>
              <a:t>(όπως </a:t>
            </a:r>
          </a:p>
          <a:p>
            <a:r>
              <a:rPr lang="el-GR" dirty="0" smtClean="0"/>
              <a:t>την απόδειξη κάποιου θεωρήματος) αλλά </a:t>
            </a:r>
            <a:r>
              <a:rPr lang="el-GR" u="sng" dirty="0" smtClean="0"/>
              <a:t>ταυτόχρονα να μπορούν να εκτελούν</a:t>
            </a:r>
          </a:p>
          <a:p>
            <a:r>
              <a:rPr lang="el-GR" u="sng" dirty="0" smtClean="0"/>
              <a:t>αποδοτικά πράξεις που σχετίζονται με βάσεις δεδομένων </a:t>
            </a:r>
            <a:r>
              <a:rPr lang="el-GR" dirty="0" smtClean="0"/>
              <a:t>όπως τα ερωτήματα </a:t>
            </a:r>
          </a:p>
          <a:p>
            <a:r>
              <a:rPr lang="el-GR" dirty="0"/>
              <a:t>π</a:t>
            </a:r>
            <a:r>
              <a:rPr lang="el-GR" dirty="0" smtClean="0"/>
              <a:t>άνω σε κάποια ήδη αποθηκευμένη γνώση, η ενημερώσεις αλλαγές κλπ</a:t>
            </a:r>
            <a:r>
              <a:rPr lang="mr-IN" dirty="0" smtClean="0"/>
              <a:t>…</a:t>
            </a:r>
            <a:r>
              <a:rPr lang="el-GR" dirty="0" smtClean="0"/>
              <a:t> </a:t>
            </a:r>
          </a:p>
          <a:p>
            <a:r>
              <a:rPr lang="el-GR" dirty="0"/>
              <a:t>σ</a:t>
            </a:r>
            <a:r>
              <a:rPr lang="el-GR" dirty="0" smtClean="0"/>
              <a:t>τα δεδομένα  της  σχεσιακής βάσης δεδομένων, θα μελετήσουμε και θα</a:t>
            </a:r>
          </a:p>
          <a:p>
            <a:r>
              <a:rPr lang="el-GR" dirty="0" smtClean="0"/>
              <a:t> παρουσιάσουμε στη συνέχεια.</a:t>
            </a:r>
          </a:p>
          <a:p>
            <a:endParaRPr lang="el-GR" dirty="0"/>
          </a:p>
          <a:p>
            <a:pPr marL="285750" indent="-285750">
              <a:buFont typeface="Arial" charset="0"/>
              <a:buChar char="•"/>
            </a:pPr>
            <a:r>
              <a:rPr lang="el-GR" dirty="0" smtClean="0"/>
              <a:t>Σχεσιακές Βάσεις δεδομένων που πληρούν τα παραπάνω χαρακτηρίστηκα </a:t>
            </a:r>
          </a:p>
          <a:p>
            <a:r>
              <a:rPr lang="el-GR" dirty="0" smtClean="0"/>
              <a:t>αναφέρονται ως  </a:t>
            </a:r>
            <a:r>
              <a:rPr lang="en-US" dirty="0" smtClean="0"/>
              <a:t>Deductive Relational Databases.</a:t>
            </a:r>
          </a:p>
          <a:p>
            <a:r>
              <a:rPr lang="en-US" dirty="0" smtClean="0"/>
              <a:t> </a:t>
            </a:r>
            <a:endParaRPr lang="en-US" dirty="0"/>
          </a:p>
          <a:p>
            <a:pPr marL="285750" indent="-285750">
              <a:buFont typeface="Arial" charset="0"/>
              <a:buChar char="•"/>
            </a:pPr>
            <a:r>
              <a:rPr lang="el-GR" dirty="0" smtClean="0"/>
              <a:t> </a:t>
            </a:r>
            <a:r>
              <a:rPr lang="en-US" dirty="0"/>
              <a:t>K</a:t>
            </a:r>
            <a:r>
              <a:rPr lang="el-GR" dirty="0" smtClean="0"/>
              <a:t>υριότερο παράδειγμα</a:t>
            </a:r>
            <a:r>
              <a:rPr lang="en-US" dirty="0" smtClean="0"/>
              <a:t> query language </a:t>
            </a:r>
            <a:r>
              <a:rPr lang="el-GR" dirty="0" smtClean="0"/>
              <a:t>για </a:t>
            </a:r>
            <a:r>
              <a:rPr lang="en-US" dirty="0" smtClean="0"/>
              <a:t>deductive database </a:t>
            </a:r>
            <a:r>
              <a:rPr lang="el-GR" dirty="0" smtClean="0"/>
              <a:t>αποτελεί η </a:t>
            </a:r>
            <a:endParaRPr lang="en-US" dirty="0" smtClean="0"/>
          </a:p>
          <a:p>
            <a:r>
              <a:rPr lang="en-US" dirty="0" smtClean="0"/>
              <a:t>Datalog ,</a:t>
            </a:r>
            <a:r>
              <a:rPr lang="el-GR" dirty="0" smtClean="0"/>
              <a:t>η οποία επεκτείνει την εκφραστικότητα της σχεσιακής  άλγεβρας (που</a:t>
            </a:r>
            <a:endParaRPr lang="en-US" dirty="0" smtClean="0"/>
          </a:p>
          <a:p>
            <a:r>
              <a:rPr lang="el-GR" dirty="0" smtClean="0"/>
              <a:t>είναι </a:t>
            </a:r>
            <a:r>
              <a:rPr lang="en-US" dirty="0" smtClean="0"/>
              <a:t>declarative language</a:t>
            </a:r>
            <a:r>
              <a:rPr lang="el-GR" dirty="0" smtClean="0"/>
              <a:t>)με μηχανισμούς που παρέχονται από το Λογικό </a:t>
            </a:r>
            <a:endParaRPr lang="en-US" dirty="0" smtClean="0"/>
          </a:p>
          <a:p>
            <a:r>
              <a:rPr lang="el-GR" dirty="0" smtClean="0"/>
              <a:t>Προγραμματισμό (Για παράδειγμα έχουν προστεθεί αναδρομικά ερωτήματα πλέον)</a:t>
            </a:r>
            <a:r>
              <a:rPr lang="en-US" dirty="0" smtClean="0"/>
              <a:t>.</a:t>
            </a:r>
            <a:endParaRPr lang="el-GR" dirty="0" smtClean="0"/>
          </a:p>
          <a:p>
            <a:endParaRPr lang="el-GR" dirty="0"/>
          </a:p>
          <a:p>
            <a:endParaRPr lang="el-GR" dirty="0" smtClean="0"/>
          </a:p>
          <a:p>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24</a:t>
            </a:fld>
            <a:endParaRPr lang="en-US" dirty="0"/>
          </a:p>
        </p:txBody>
      </p:sp>
    </p:spTree>
    <p:extLst>
      <p:ext uri="{BB962C8B-B14F-4D97-AF65-F5344CB8AC3E}">
        <p14:creationId xmlns:p14="http://schemas.microsoft.com/office/powerpoint/2010/main" val="105848091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25476" y="447292"/>
            <a:ext cx="10408619" cy="5078313"/>
          </a:xfrm>
          <a:prstGeom prst="rect">
            <a:avLst/>
          </a:prstGeom>
          <a:noFill/>
        </p:spPr>
        <p:txBody>
          <a:bodyPr wrap="none" rtlCol="0">
            <a:spAutoFit/>
          </a:bodyPr>
          <a:lstStyle/>
          <a:p>
            <a:pPr marL="285750" indent="-285750">
              <a:buFont typeface="Arial" charset="0"/>
              <a:buChar char="•"/>
            </a:pPr>
            <a:r>
              <a:rPr lang="el-GR" dirty="0" smtClean="0"/>
              <a:t>Δύο πολύ σημαντικές διαφορές μεταξύ Λογικού Προγραμματισμού (π.χ </a:t>
            </a:r>
            <a:r>
              <a:rPr lang="en-US" dirty="0" smtClean="0"/>
              <a:t>Prolog</a:t>
            </a:r>
            <a:r>
              <a:rPr lang="el-GR" dirty="0" smtClean="0"/>
              <a:t>)</a:t>
            </a:r>
            <a:endParaRPr lang="en-US" dirty="0" smtClean="0"/>
          </a:p>
          <a:p>
            <a:r>
              <a:rPr lang="el-GR" dirty="0" smtClean="0"/>
              <a:t>Και σχεσιακών Βάσεων Δεδομένων</a:t>
            </a:r>
            <a:r>
              <a:rPr lang="en-US" dirty="0" smtClean="0"/>
              <a:t>:</a:t>
            </a:r>
          </a:p>
          <a:p>
            <a:endParaRPr lang="en-US" dirty="0"/>
          </a:p>
          <a:p>
            <a:pPr marL="342900" indent="-342900">
              <a:buFont typeface="+mj-lt"/>
              <a:buAutoNum type="arabicParenR"/>
            </a:pPr>
            <a:endParaRPr lang="el-GR" dirty="0"/>
          </a:p>
          <a:p>
            <a:pPr marL="342900" indent="-342900">
              <a:buFont typeface="+mj-lt"/>
              <a:buAutoNum type="arabicParenR"/>
            </a:pPr>
            <a:r>
              <a:rPr lang="el-GR" dirty="0" smtClean="0"/>
              <a:t>Ο </a:t>
            </a:r>
            <a:r>
              <a:rPr lang="el-GR" dirty="0"/>
              <a:t>μηχανισμός αξιολόγησης που χρησιμοποιείται σε λογικά συστήματα και σε συστήματα </a:t>
            </a:r>
            <a:endParaRPr lang="en-US" dirty="0" smtClean="0"/>
          </a:p>
          <a:p>
            <a:r>
              <a:rPr lang="el-GR" dirty="0" smtClean="0"/>
              <a:t>σχεσιακών </a:t>
            </a:r>
            <a:r>
              <a:rPr lang="el-GR" dirty="0"/>
              <a:t>βάσεων </a:t>
            </a:r>
            <a:r>
              <a:rPr lang="el-GR" dirty="0" smtClean="0"/>
              <a:t> δεδομένων</a:t>
            </a:r>
            <a:r>
              <a:rPr lang="el-GR" dirty="0"/>
              <a:t>. Τα </a:t>
            </a:r>
            <a:r>
              <a:rPr lang="el-GR" dirty="0" smtClean="0"/>
              <a:t> συστήματα </a:t>
            </a:r>
            <a:r>
              <a:rPr lang="el-GR" dirty="0"/>
              <a:t>λογικής</a:t>
            </a:r>
            <a:r>
              <a:rPr lang="el-GR" dirty="0" smtClean="0"/>
              <a:t>,  </a:t>
            </a:r>
            <a:r>
              <a:rPr lang="el-GR" dirty="0"/>
              <a:t>όπως η</a:t>
            </a:r>
            <a:r>
              <a:rPr lang="el-GR" dirty="0" smtClean="0"/>
              <a:t> </a:t>
            </a:r>
            <a:r>
              <a:rPr lang="en-US" dirty="0" smtClean="0"/>
              <a:t> </a:t>
            </a:r>
            <a:r>
              <a:rPr lang="el-GR" dirty="0" smtClean="0"/>
              <a:t>Prolog</a:t>
            </a:r>
            <a:r>
              <a:rPr lang="el-GR" dirty="0"/>
              <a:t>, βασίζονται σε </a:t>
            </a:r>
            <a:r>
              <a:rPr lang="en-US" dirty="0" smtClean="0"/>
              <a:t> </a:t>
            </a:r>
            <a:r>
              <a:rPr lang="el-GR" dirty="0" smtClean="0"/>
              <a:t>μια </a:t>
            </a:r>
            <a:endParaRPr lang="en-US" dirty="0" smtClean="0"/>
          </a:p>
          <a:p>
            <a:r>
              <a:rPr lang="en-US" b="1" u="sng" dirty="0" smtClean="0"/>
              <a:t>tuple-oriented </a:t>
            </a:r>
            <a:r>
              <a:rPr lang="en-US" dirty="0" smtClean="0"/>
              <a:t> </a:t>
            </a:r>
            <a:r>
              <a:rPr lang="el-GR" dirty="0"/>
              <a:t>αξιολόγηση που χρησιμοποιεί </a:t>
            </a:r>
            <a:r>
              <a:rPr lang="el-GR" dirty="0" smtClean="0"/>
              <a:t>ενοποίηση</a:t>
            </a:r>
            <a:r>
              <a:rPr lang="en-US" dirty="0" smtClean="0"/>
              <a:t>(unification)</a:t>
            </a:r>
            <a:r>
              <a:rPr lang="el-GR" dirty="0" smtClean="0"/>
              <a:t> </a:t>
            </a:r>
            <a:r>
              <a:rPr lang="el-GR" dirty="0"/>
              <a:t>για να </a:t>
            </a:r>
            <a:r>
              <a:rPr lang="el-GR" dirty="0" smtClean="0"/>
              <a:t>συνδέσει</a:t>
            </a:r>
            <a:r>
              <a:rPr lang="en-US" dirty="0" smtClean="0"/>
              <a:t> (bind)</a:t>
            </a:r>
          </a:p>
          <a:p>
            <a:r>
              <a:rPr lang="el-GR" dirty="0" smtClean="0"/>
              <a:t>μεταβλητές </a:t>
            </a:r>
            <a:r>
              <a:rPr lang="el-GR" dirty="0"/>
              <a:t>με ατομικές τιμές που </a:t>
            </a:r>
            <a:r>
              <a:rPr lang="en-US" dirty="0" smtClean="0"/>
              <a:t> </a:t>
            </a:r>
            <a:r>
              <a:rPr lang="el-GR" dirty="0" smtClean="0"/>
              <a:t>αντιστοιχούν </a:t>
            </a:r>
            <a:r>
              <a:rPr lang="en-US" dirty="0" smtClean="0"/>
              <a:t>  </a:t>
            </a:r>
            <a:r>
              <a:rPr lang="el-GR" dirty="0" smtClean="0"/>
              <a:t>σε</a:t>
            </a:r>
            <a:r>
              <a:rPr lang="en-US" dirty="0" smtClean="0"/>
              <a:t> </a:t>
            </a:r>
            <a:r>
              <a:rPr lang="el-GR" dirty="0" smtClean="0"/>
              <a:t> </a:t>
            </a:r>
            <a:r>
              <a:rPr lang="el-GR" dirty="0"/>
              <a:t>ένα </a:t>
            </a:r>
            <a:r>
              <a:rPr lang="en-US" dirty="0" smtClean="0"/>
              <a:t> </a:t>
            </a:r>
            <a:r>
              <a:rPr lang="el-GR" dirty="0" smtClean="0"/>
              <a:t>χαρακτηριστικό </a:t>
            </a:r>
            <a:r>
              <a:rPr lang="en-US" dirty="0" smtClean="0"/>
              <a:t> </a:t>
            </a:r>
            <a:r>
              <a:rPr lang="el-GR" dirty="0" smtClean="0"/>
              <a:t>μιας </a:t>
            </a:r>
            <a:r>
              <a:rPr lang="en-US" dirty="0" smtClean="0"/>
              <a:t> </a:t>
            </a:r>
            <a:r>
              <a:rPr lang="el-GR" dirty="0" smtClean="0"/>
              <a:t>μοναδικής</a:t>
            </a:r>
            <a:endParaRPr lang="en-US" dirty="0" smtClean="0"/>
          </a:p>
          <a:p>
            <a:r>
              <a:rPr lang="el-GR" dirty="0" smtClean="0"/>
              <a:t>πλειάδας.</a:t>
            </a:r>
            <a:r>
              <a:rPr lang="en-US" dirty="0" smtClean="0"/>
              <a:t> </a:t>
            </a:r>
            <a:r>
              <a:rPr lang="el-GR" dirty="0" smtClean="0"/>
              <a:t>Από   </a:t>
            </a:r>
            <a:r>
              <a:rPr lang="el-GR" dirty="0"/>
              <a:t>την </a:t>
            </a:r>
            <a:r>
              <a:rPr lang="el-GR" dirty="0" smtClean="0"/>
              <a:t>  άλλη </a:t>
            </a:r>
            <a:r>
              <a:rPr lang="el-GR" dirty="0"/>
              <a:t>πλευρά, </a:t>
            </a:r>
            <a:r>
              <a:rPr lang="el-GR" dirty="0" smtClean="0"/>
              <a:t> το </a:t>
            </a:r>
            <a:r>
              <a:rPr lang="el-GR" dirty="0"/>
              <a:t>σχεσιακό μοντέλο χρησιμοποιεί </a:t>
            </a:r>
            <a:r>
              <a:rPr lang="el-GR" dirty="0" smtClean="0"/>
              <a:t> έναν </a:t>
            </a:r>
            <a:r>
              <a:rPr lang="en-US" dirty="0" smtClean="0"/>
              <a:t> </a:t>
            </a:r>
            <a:r>
              <a:rPr lang="el-GR" dirty="0" smtClean="0"/>
              <a:t> </a:t>
            </a:r>
            <a:r>
              <a:rPr lang="en-US" b="1" u="sng" dirty="0" smtClean="0"/>
              <a:t>set-oriented</a:t>
            </a:r>
          </a:p>
          <a:p>
            <a:r>
              <a:rPr lang="el-GR" dirty="0" smtClean="0"/>
              <a:t>μηχανισμό αξιολόγησης</a:t>
            </a:r>
            <a:r>
              <a:rPr lang="en-US" dirty="0" smtClean="0"/>
              <a:t>. (</a:t>
            </a:r>
            <a:r>
              <a:rPr lang="el-GR" dirty="0"/>
              <a:t>Το αποτέλεσμα της εφαρμογής </a:t>
            </a:r>
            <a:r>
              <a:rPr lang="el-GR" dirty="0" smtClean="0"/>
              <a:t>ενός </a:t>
            </a:r>
            <a:r>
              <a:rPr lang="en-US" dirty="0" smtClean="0"/>
              <a:t>relational </a:t>
            </a:r>
            <a:r>
              <a:rPr lang="en-US" dirty="0"/>
              <a:t>algebra </a:t>
            </a:r>
            <a:r>
              <a:rPr lang="en-US" dirty="0" smtClean="0"/>
              <a:t>operation</a:t>
            </a:r>
          </a:p>
          <a:p>
            <a:r>
              <a:rPr lang="el-GR" dirty="0" smtClean="0"/>
              <a:t>, </a:t>
            </a:r>
            <a:r>
              <a:rPr lang="el-GR" dirty="0"/>
              <a:t>όπως η προβολή, η επιλογή ή η ένωση, σε μια σχέση είναι επίσης μια σχέση, </a:t>
            </a:r>
            <a:r>
              <a:rPr lang="el-GR" dirty="0" smtClean="0"/>
              <a:t>η </a:t>
            </a:r>
            <a:r>
              <a:rPr lang="el-GR" dirty="0"/>
              <a:t>οποία </a:t>
            </a:r>
            <a:r>
              <a:rPr lang="el-GR" dirty="0" smtClean="0"/>
              <a:t>  είναι </a:t>
            </a:r>
            <a:endParaRPr lang="en-US" dirty="0" smtClean="0"/>
          </a:p>
          <a:p>
            <a:r>
              <a:rPr lang="el-GR" dirty="0" smtClean="0"/>
              <a:t>ένα </a:t>
            </a:r>
            <a:r>
              <a:rPr lang="el-GR" dirty="0"/>
              <a:t>σύνολο πλειάδων.</a:t>
            </a:r>
            <a:r>
              <a:rPr lang="en-US" dirty="0" smtClean="0"/>
              <a:t>)</a:t>
            </a:r>
            <a:endParaRPr lang="el-GR" dirty="0" smtClean="0"/>
          </a:p>
          <a:p>
            <a:endParaRPr lang="el-GR" dirty="0"/>
          </a:p>
          <a:p>
            <a:r>
              <a:rPr lang="el-GR" dirty="0"/>
              <a:t>2) Μια δεύτερη διαφορά είναι η εκφραστική δύναμη κάθε γλώσσας. Ενώ κάθε σχεσιακός </a:t>
            </a:r>
            <a:endParaRPr lang="el-GR" dirty="0" smtClean="0"/>
          </a:p>
          <a:p>
            <a:r>
              <a:rPr lang="en-US" dirty="0" smtClean="0"/>
              <a:t>operator</a:t>
            </a:r>
            <a:r>
              <a:rPr lang="el-GR" dirty="0" smtClean="0"/>
              <a:t> </a:t>
            </a:r>
            <a:r>
              <a:rPr lang="el-GR" dirty="0"/>
              <a:t>μπορεί να αναπαρασταθεί ως </a:t>
            </a:r>
            <a:r>
              <a:rPr lang="el-GR" dirty="0" smtClean="0"/>
              <a:t>ένα </a:t>
            </a:r>
            <a:r>
              <a:rPr lang="en-US" dirty="0"/>
              <a:t>logic </a:t>
            </a:r>
            <a:r>
              <a:rPr lang="en-US" dirty="0" smtClean="0"/>
              <a:t>clause</a:t>
            </a:r>
            <a:r>
              <a:rPr lang="el-GR" dirty="0" smtClean="0"/>
              <a:t>, </a:t>
            </a:r>
            <a:r>
              <a:rPr lang="el-GR" b="1" dirty="0"/>
              <a:t>το αντίστροφο δεν συμβαίνει</a:t>
            </a:r>
            <a:r>
              <a:rPr lang="el-GR" dirty="0" smtClean="0"/>
              <a:t>.</a:t>
            </a:r>
          </a:p>
          <a:p>
            <a:r>
              <a:rPr lang="el-GR" dirty="0" smtClean="0"/>
              <a:t> </a:t>
            </a:r>
            <a:r>
              <a:rPr lang="el-GR" dirty="0"/>
              <a:t>Οι </a:t>
            </a:r>
            <a:r>
              <a:rPr lang="el-GR" dirty="0" smtClean="0"/>
              <a:t>αναδρομικοί κανόνες(</a:t>
            </a:r>
            <a:r>
              <a:rPr lang="en-US" dirty="0" smtClean="0"/>
              <a:t>recursive rules</a:t>
            </a:r>
            <a:r>
              <a:rPr lang="el-GR" dirty="0" smtClean="0"/>
              <a:t>) </a:t>
            </a:r>
            <a:r>
              <a:rPr lang="el-GR" dirty="0"/>
              <a:t>δεν μπορούν να εκφραστούν ως μια </a:t>
            </a:r>
            <a:r>
              <a:rPr lang="el-GR" dirty="0" smtClean="0"/>
              <a:t>ακολουθία</a:t>
            </a:r>
            <a:endParaRPr lang="en-US" dirty="0" smtClean="0"/>
          </a:p>
          <a:p>
            <a:r>
              <a:rPr lang="el-GR" dirty="0" smtClean="0"/>
              <a:t> σχεσιακών </a:t>
            </a:r>
            <a:r>
              <a:rPr lang="en-US" dirty="0" smtClean="0"/>
              <a:t>operators</a:t>
            </a:r>
            <a:r>
              <a:rPr lang="el-GR" dirty="0" smtClean="0"/>
              <a:t>. </a:t>
            </a:r>
            <a:r>
              <a:rPr lang="el-GR" dirty="0"/>
              <a:t>Έτσι η εκφραστική δύναμη </a:t>
            </a:r>
            <a:r>
              <a:rPr lang="el-GR" dirty="0" smtClean="0"/>
              <a:t>των Horn</a:t>
            </a:r>
            <a:r>
              <a:rPr lang="en-US" dirty="0" smtClean="0"/>
              <a:t> clause </a:t>
            </a:r>
            <a:r>
              <a:rPr lang="el-GR" dirty="0"/>
              <a:t> συστημάτων </a:t>
            </a:r>
            <a:r>
              <a:rPr lang="el-GR" dirty="0" smtClean="0"/>
              <a:t> </a:t>
            </a:r>
            <a:r>
              <a:rPr lang="el-GR" dirty="0"/>
              <a:t>είναι </a:t>
            </a:r>
            <a:endParaRPr lang="en-US" dirty="0" smtClean="0"/>
          </a:p>
          <a:p>
            <a:r>
              <a:rPr lang="el-GR" dirty="0" smtClean="0"/>
              <a:t>μεγαλύτερη </a:t>
            </a:r>
            <a:r>
              <a:rPr lang="en-US" dirty="0"/>
              <a:t> </a:t>
            </a:r>
            <a:r>
              <a:rPr lang="el-GR" dirty="0" smtClean="0"/>
              <a:t>από </a:t>
            </a:r>
            <a:r>
              <a:rPr lang="el-GR" dirty="0"/>
              <a:t>εκείνη του μοντέλου </a:t>
            </a:r>
            <a:r>
              <a:rPr lang="el-GR" dirty="0" smtClean="0"/>
              <a:t>των σχεσιακών βάσεων δεδομένων</a:t>
            </a:r>
            <a:r>
              <a:rPr lang="en-US" dirty="0" smtClean="0"/>
              <a:t>.</a:t>
            </a: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163606781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649033" y="1258644"/>
            <a:ext cx="5787161" cy="3600986"/>
          </a:xfrm>
          <a:prstGeom prst="rect">
            <a:avLst/>
          </a:prstGeom>
          <a:noFill/>
        </p:spPr>
        <p:txBody>
          <a:bodyPr wrap="none" rtlCol="0">
            <a:spAutoFit/>
          </a:bodyPr>
          <a:lstStyle/>
          <a:p>
            <a:pPr algn="ctr"/>
            <a:r>
              <a:rPr lang="en-US" sz="2400" b="1" u="sng" dirty="0" smtClean="0"/>
              <a:t>LOGIC PROGRAMMING &amp;&amp; DATBASES </a:t>
            </a:r>
          </a:p>
          <a:p>
            <a:pPr algn="ctr"/>
            <a:r>
              <a:rPr lang="en-US" sz="2400" b="1" u="sng" dirty="0" smtClean="0"/>
              <a:t>COUPLING</a:t>
            </a:r>
            <a:endParaRPr lang="el-GR" sz="2400" b="1" u="sng" dirty="0" smtClean="0"/>
          </a:p>
          <a:p>
            <a:pPr algn="ctr"/>
            <a:endParaRPr lang="el-GR" dirty="0"/>
          </a:p>
          <a:p>
            <a:pPr algn="ctr"/>
            <a:endParaRPr lang="el-GR" dirty="0" smtClean="0"/>
          </a:p>
          <a:p>
            <a:pPr algn="ctr"/>
            <a:endParaRPr lang="el-GR" dirty="0" smtClean="0"/>
          </a:p>
          <a:p>
            <a:pPr algn="ctr"/>
            <a:endParaRPr lang="el-GR" dirty="0"/>
          </a:p>
          <a:p>
            <a:pPr algn="ctr"/>
            <a:r>
              <a:rPr lang="en-US" dirty="0" smtClean="0"/>
              <a:t>LOGIC PROGRAMMING + RELATIONAL DATABASES</a:t>
            </a:r>
          </a:p>
          <a:p>
            <a:pPr algn="ctr"/>
            <a:endParaRPr lang="en-US" dirty="0"/>
          </a:p>
          <a:p>
            <a:pPr algn="ctr"/>
            <a:r>
              <a:rPr lang="en-US" dirty="0" smtClean="0"/>
              <a:t>=</a:t>
            </a:r>
          </a:p>
          <a:p>
            <a:pPr algn="ctr"/>
            <a:endParaRPr lang="en-US" dirty="0" smtClean="0"/>
          </a:p>
          <a:p>
            <a:pPr algn="ctr"/>
            <a:r>
              <a:rPr lang="en-US" dirty="0" smtClean="0">
                <a:solidFill>
                  <a:srgbClr val="FF0000"/>
                </a:solidFill>
              </a:rPr>
              <a:t>DEDUCTIVE DATABASES</a:t>
            </a:r>
            <a:endParaRPr lang="el-GR" dirty="0">
              <a:solidFill>
                <a:srgbClr val="FF0000"/>
              </a:solidFill>
            </a:endParaRPr>
          </a:p>
          <a:p>
            <a:pPr algn="ctr"/>
            <a:endParaRPr lang="en-US" dirty="0"/>
          </a:p>
        </p:txBody>
      </p:sp>
      <p:sp>
        <p:nvSpPr>
          <p:cNvPr id="2" name="Slide Number Placeholder 1"/>
          <p:cNvSpPr>
            <a:spLocks noGrp="1"/>
          </p:cNvSpPr>
          <p:nvPr>
            <p:ph type="sldNum" sz="quarter" idx="12"/>
          </p:nvPr>
        </p:nvSpPr>
        <p:spPr/>
        <p:txBody>
          <a:bodyPr/>
          <a:lstStyle/>
          <a:p>
            <a:fld id="{D57F1E4F-1CFF-5643-939E-217C01CDF565}" type="slidenum">
              <a:rPr lang="en-US" smtClean="0"/>
              <a:pPr/>
              <a:t>26</a:t>
            </a:fld>
            <a:endParaRPr lang="en-US" dirty="0"/>
          </a:p>
        </p:txBody>
      </p:sp>
    </p:spTree>
    <p:extLst>
      <p:ext uri="{BB962C8B-B14F-4D97-AF65-F5344CB8AC3E}">
        <p14:creationId xmlns:p14="http://schemas.microsoft.com/office/powerpoint/2010/main" val="160895715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23719" y="1152907"/>
            <a:ext cx="9046066" cy="5632311"/>
          </a:xfrm>
          <a:prstGeom prst="rect">
            <a:avLst/>
          </a:prstGeom>
          <a:noFill/>
        </p:spPr>
        <p:txBody>
          <a:bodyPr wrap="none" rtlCol="0">
            <a:spAutoFit/>
          </a:bodyPr>
          <a:lstStyle/>
          <a:p>
            <a:pPr marL="285750" indent="-285750">
              <a:buFont typeface="Arial" charset="0"/>
              <a:buChar char="•"/>
            </a:pPr>
            <a:r>
              <a:rPr lang="el-GR" dirty="0" smtClean="0"/>
              <a:t>Με βάση  με τα προηγούμενα μπορούμε</a:t>
            </a:r>
            <a:r>
              <a:rPr lang="en-US" dirty="0" smtClean="0"/>
              <a:t> </a:t>
            </a:r>
            <a:r>
              <a:rPr lang="el-GR" dirty="0" smtClean="0"/>
              <a:t> να διακρίνουμε τις εξής δύο </a:t>
            </a:r>
          </a:p>
          <a:p>
            <a:r>
              <a:rPr lang="el-GR" dirty="0" smtClean="0"/>
              <a:t>Χρήσεις  της Λογικής στις Βάσεις Δεδομένων:</a:t>
            </a:r>
          </a:p>
          <a:p>
            <a:endParaRPr lang="el-GR" dirty="0"/>
          </a:p>
          <a:p>
            <a:pPr marL="800100" lvl="1" indent="-342900">
              <a:buFont typeface="+mj-lt"/>
              <a:buAutoNum type="arabicPeriod"/>
            </a:pPr>
            <a:r>
              <a:rPr lang="el-GR" dirty="0" smtClean="0"/>
              <a:t>Η Λογική χρησιμοποιείται ως </a:t>
            </a:r>
            <a:r>
              <a:rPr lang="en-US" dirty="0"/>
              <a:t>database query language </a:t>
            </a:r>
            <a:r>
              <a:rPr lang="el-GR" dirty="0" smtClean="0"/>
              <a:t>για να εκφράσει </a:t>
            </a:r>
          </a:p>
          <a:p>
            <a:r>
              <a:rPr lang="el-GR" dirty="0" smtClean="0"/>
              <a:t>            Ερωτήματα σε βάσεις δεδομένων.</a:t>
            </a:r>
          </a:p>
          <a:p>
            <a:endParaRPr lang="el-GR" dirty="0"/>
          </a:p>
          <a:p>
            <a:pPr marL="800100" lvl="1" indent="-342900">
              <a:buAutoNum type="arabicPeriod" startAt="2"/>
            </a:pPr>
            <a:r>
              <a:rPr lang="el-GR" dirty="0" smtClean="0"/>
              <a:t>Η Λογική χρησιμοποιείται σαν </a:t>
            </a:r>
            <a:r>
              <a:rPr lang="en-US" dirty="0" smtClean="0"/>
              <a:t>specification language </a:t>
            </a:r>
            <a:r>
              <a:rPr lang="el-GR" dirty="0" smtClean="0"/>
              <a:t>για να εκφράσει </a:t>
            </a:r>
          </a:p>
          <a:p>
            <a:pPr lvl="1"/>
            <a:r>
              <a:rPr lang="el-GR" dirty="0" smtClean="0"/>
              <a:t>     περιορισμούς ακεραιότητάς (</a:t>
            </a:r>
            <a:r>
              <a:rPr lang="en-US" dirty="0" smtClean="0"/>
              <a:t>integrity constraints</a:t>
            </a:r>
            <a:r>
              <a:rPr lang="el-GR" dirty="0" smtClean="0"/>
              <a:t>)σε βάσεις δεδομένων.</a:t>
            </a:r>
            <a:endParaRPr lang="en-US" dirty="0" smtClean="0"/>
          </a:p>
          <a:p>
            <a:pPr marL="800100" lvl="1" indent="-342900">
              <a:buAutoNum type="arabicPeriod" startAt="2"/>
            </a:pPr>
            <a:endParaRPr lang="el-GR" dirty="0" smtClean="0"/>
          </a:p>
          <a:p>
            <a:pPr marL="285750" indent="-285750">
              <a:buFont typeface="Arial" charset="0"/>
              <a:buChar char="•"/>
            </a:pPr>
            <a:r>
              <a:rPr lang="el-GR" dirty="0" smtClean="0"/>
              <a:t>Η </a:t>
            </a:r>
            <a:r>
              <a:rPr lang="en-US" dirty="0" smtClean="0"/>
              <a:t>declarative </a:t>
            </a:r>
            <a:r>
              <a:rPr lang="el-GR" dirty="0" smtClean="0"/>
              <a:t>φύση των γλωσσών Λογικού Προγραμματισμού καθώς και </a:t>
            </a:r>
          </a:p>
          <a:p>
            <a:r>
              <a:rPr lang="el-GR" dirty="0" smtClean="0"/>
              <a:t>Η δυνατότητα των βάσεων δεομένων να χειρίζονται πάρα πολύ αποδοτικά τα </a:t>
            </a:r>
          </a:p>
          <a:p>
            <a:r>
              <a:rPr lang="el-GR" dirty="0" smtClean="0"/>
              <a:t>δεδομένα καθιστά σαφές το λόγο που πρέπει να μελετήσουμε τα κοινά σημεία</a:t>
            </a:r>
          </a:p>
          <a:p>
            <a:r>
              <a:rPr lang="el-GR" dirty="0" smtClean="0"/>
              <a:t>και να κάνουμε μια προσπάθεια ενοποίησης (</a:t>
            </a:r>
            <a:r>
              <a:rPr lang="en-US" dirty="0" smtClean="0"/>
              <a:t>coupling</a:t>
            </a:r>
            <a:r>
              <a:rPr lang="el-GR" dirty="0" smtClean="0"/>
              <a:t>) μεταξύ Λογικού </a:t>
            </a:r>
          </a:p>
          <a:p>
            <a:r>
              <a:rPr lang="el-GR" dirty="0" smtClean="0"/>
              <a:t>Προγραμματισμού και Βάσεων δεδομένων.</a:t>
            </a:r>
          </a:p>
          <a:p>
            <a:pPr marL="342900" indent="-342900">
              <a:buFont typeface="+mj-lt"/>
              <a:buAutoNum type="arabicPeriod"/>
            </a:pPr>
            <a:endParaRPr lang="el-GR" dirty="0"/>
          </a:p>
          <a:p>
            <a:pPr marL="285750" indent="-285750">
              <a:buFont typeface="Arial" charset="0"/>
              <a:buChar char="•"/>
            </a:pPr>
            <a:r>
              <a:rPr lang="el-GR" dirty="0" smtClean="0"/>
              <a:t>Διάφορε τεχνικές</a:t>
            </a:r>
            <a:r>
              <a:rPr lang="en-US" dirty="0" smtClean="0"/>
              <a:t> </a:t>
            </a:r>
            <a:r>
              <a:rPr lang="el-GR" dirty="0" smtClean="0"/>
              <a:t>ενοποίησης έχουν αναπτυχθεί έως και σήμερα</a:t>
            </a:r>
            <a:r>
              <a:rPr lang="en-US" dirty="0" smtClean="0"/>
              <a:t>, </a:t>
            </a:r>
            <a:r>
              <a:rPr lang="el-GR" dirty="0" smtClean="0"/>
              <a:t>όπου θα </a:t>
            </a:r>
          </a:p>
          <a:p>
            <a:r>
              <a:rPr lang="el-GR" dirty="0" smtClean="0"/>
              <a:t>Παρουσιαστούν στη συνέχεια.</a:t>
            </a:r>
          </a:p>
          <a:p>
            <a:r>
              <a:rPr lang="el-GR" dirty="0" smtClean="0"/>
              <a:t> </a:t>
            </a:r>
          </a:p>
          <a:p>
            <a:endParaRPr lang="el-GR" dirty="0"/>
          </a:p>
          <a:p>
            <a:pPr marL="800100" lvl="1" indent="-342900">
              <a:buFont typeface="+mj-lt"/>
              <a:buAutoNum type="arabicPeriod"/>
            </a:pP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27</a:t>
            </a:fld>
            <a:endParaRPr lang="en-US" dirty="0"/>
          </a:p>
        </p:txBody>
      </p:sp>
    </p:spTree>
    <p:extLst>
      <p:ext uri="{BB962C8B-B14F-4D97-AF65-F5344CB8AC3E}">
        <p14:creationId xmlns:p14="http://schemas.microsoft.com/office/powerpoint/2010/main" val="3092708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4711" y="634702"/>
            <a:ext cx="10289996" cy="5632311"/>
          </a:xfrm>
          <a:prstGeom prst="rect">
            <a:avLst/>
          </a:prstGeom>
          <a:noFill/>
        </p:spPr>
        <p:txBody>
          <a:bodyPr wrap="none" rtlCol="0">
            <a:spAutoFit/>
          </a:bodyPr>
          <a:lstStyle/>
          <a:p>
            <a:pPr marL="285750" indent="-285750">
              <a:buFont typeface="Arial" charset="0"/>
              <a:buChar char="•"/>
            </a:pPr>
            <a:r>
              <a:rPr lang="el-GR" dirty="0" smtClean="0"/>
              <a:t>Για να μπορέσουμε να προχωρήσουμε στο </a:t>
            </a:r>
            <a:r>
              <a:rPr lang="en-US" dirty="0" smtClean="0"/>
              <a:t>coupling </a:t>
            </a:r>
            <a:r>
              <a:rPr lang="el-GR" dirty="0" smtClean="0"/>
              <a:t>μεταξύ  Λογικού </a:t>
            </a:r>
          </a:p>
          <a:p>
            <a:r>
              <a:rPr lang="el-GR" dirty="0" smtClean="0"/>
              <a:t>προγραμματισμού και </a:t>
            </a:r>
            <a:r>
              <a:rPr lang="en-US" dirty="0" smtClean="0"/>
              <a:t>Relational Databases </a:t>
            </a:r>
            <a:r>
              <a:rPr lang="el-GR" dirty="0" smtClean="0"/>
              <a:t>θα πρέπει να τονίσουμε </a:t>
            </a:r>
          </a:p>
          <a:p>
            <a:r>
              <a:rPr lang="el-GR" dirty="0"/>
              <a:t>α</a:t>
            </a:r>
            <a:r>
              <a:rPr lang="el-GR" dirty="0" smtClean="0"/>
              <a:t>ρχικά τα κοινά σημεία που μπορούμε εύκολα να διακρίνουμε και μας </a:t>
            </a:r>
          </a:p>
          <a:p>
            <a:r>
              <a:rPr lang="el-GR" dirty="0" smtClean="0"/>
              <a:t>επιτρέπουν αυτή τη συνένωση.</a:t>
            </a:r>
          </a:p>
          <a:p>
            <a:endParaRPr lang="el-GR" dirty="0"/>
          </a:p>
          <a:p>
            <a:pPr marL="342900" indent="-342900">
              <a:buFont typeface="+mj-lt"/>
              <a:buAutoNum type="alphaLcParenR"/>
            </a:pPr>
            <a:r>
              <a:rPr lang="el-GR" b="1" u="sng" dirty="0"/>
              <a:t>Βάσεις δεδομένων</a:t>
            </a:r>
            <a:r>
              <a:rPr lang="el-GR" dirty="0"/>
              <a:t>. Τα συστήματα λογικής προγραμματισμού διαχειρίζονται </a:t>
            </a:r>
            <a:endParaRPr lang="el-GR" dirty="0" smtClean="0"/>
          </a:p>
          <a:p>
            <a:r>
              <a:rPr lang="el-GR" dirty="0" smtClean="0"/>
              <a:t>μικρές </a:t>
            </a:r>
            <a:r>
              <a:rPr lang="el-GR" dirty="0"/>
              <a:t>βάσεις δεδομένων βασικών μνημών για ένα χρήστη, οι οποίες </a:t>
            </a:r>
            <a:r>
              <a:rPr lang="el-GR" dirty="0" smtClean="0"/>
              <a:t>συνίστανται</a:t>
            </a:r>
          </a:p>
          <a:p>
            <a:r>
              <a:rPr lang="el-GR" dirty="0" smtClean="0"/>
              <a:t>σε </a:t>
            </a:r>
            <a:r>
              <a:rPr lang="el-GR" dirty="0"/>
              <a:t>κανόνες αφαίρεσης Και πραγματικές πληροφορίες. Τα συστήματα βάσεων </a:t>
            </a:r>
            <a:endParaRPr lang="el-GR" dirty="0" smtClean="0"/>
          </a:p>
          <a:p>
            <a:r>
              <a:rPr lang="el-GR" dirty="0" smtClean="0"/>
              <a:t>δεδομένων </a:t>
            </a:r>
            <a:r>
              <a:rPr lang="el-GR" dirty="0"/>
              <a:t>ασχολούνται αντ 'αυτού με τη συλλογή μεγάλων δεδομένων </a:t>
            </a:r>
            <a:r>
              <a:rPr lang="el-GR" dirty="0" smtClean="0"/>
              <a:t>μάζας</a:t>
            </a:r>
          </a:p>
          <a:p>
            <a:r>
              <a:rPr lang="el-GR" dirty="0" smtClean="0"/>
              <a:t> </a:t>
            </a:r>
            <a:r>
              <a:rPr lang="el-GR" dirty="0"/>
              <a:t>μνήμης και παρέχουν την τεχνολογία για την υποστήριξη της αποτελεσματικής </a:t>
            </a:r>
            <a:endParaRPr lang="el-GR" dirty="0" smtClean="0"/>
          </a:p>
          <a:p>
            <a:r>
              <a:rPr lang="el-GR" dirty="0" smtClean="0"/>
              <a:t>ανάκτησης </a:t>
            </a:r>
            <a:r>
              <a:rPr lang="el-GR" dirty="0"/>
              <a:t>και της αξιόπιστης ενημέρωσης των </a:t>
            </a:r>
            <a:r>
              <a:rPr lang="el-GR" dirty="0" smtClean="0"/>
              <a:t>δεδομένων.</a:t>
            </a:r>
            <a:endParaRPr lang="en-US" dirty="0" smtClean="0"/>
          </a:p>
          <a:p>
            <a:endParaRPr lang="en-US" dirty="0"/>
          </a:p>
          <a:p>
            <a:r>
              <a:rPr lang="en-US" b="1" dirty="0" smtClean="0"/>
              <a:t>b) </a:t>
            </a:r>
            <a:r>
              <a:rPr lang="en-US" b="1" u="sng" dirty="0" smtClean="0"/>
              <a:t>Query</a:t>
            </a:r>
            <a:r>
              <a:rPr lang="en-US" dirty="0" smtClean="0"/>
              <a:t>. </a:t>
            </a:r>
            <a:r>
              <a:rPr lang="el-GR" dirty="0" smtClean="0"/>
              <a:t>Ένα </a:t>
            </a:r>
            <a:r>
              <a:rPr lang="el-GR" dirty="0"/>
              <a:t>ερώτημα υποδηλώνει τη διαδικασία μέσω της οποίας εξάγονται </a:t>
            </a:r>
            <a:r>
              <a:rPr lang="el-GR" dirty="0" smtClean="0"/>
              <a:t>σχετικές</a:t>
            </a:r>
            <a:endParaRPr lang="en-US" dirty="0" smtClean="0"/>
          </a:p>
          <a:p>
            <a:r>
              <a:rPr lang="el-GR" dirty="0" smtClean="0"/>
              <a:t> </a:t>
            </a:r>
            <a:r>
              <a:rPr lang="el-GR" dirty="0"/>
              <a:t>πληροφορίες από τη βάση δεδομένων. Στο λογικό προγραμματισμό, ένα ερώτημα (ή </a:t>
            </a:r>
            <a:endParaRPr lang="en-US" dirty="0" smtClean="0"/>
          </a:p>
          <a:p>
            <a:r>
              <a:rPr lang="el-GR" dirty="0" smtClean="0"/>
              <a:t>ένας </a:t>
            </a:r>
            <a:r>
              <a:rPr lang="el-GR" dirty="0"/>
              <a:t>στόχος</a:t>
            </a:r>
            <a:r>
              <a:rPr lang="el-GR" dirty="0" smtClean="0"/>
              <a:t>)</a:t>
            </a:r>
            <a:r>
              <a:rPr lang="en-US" dirty="0" smtClean="0"/>
              <a:t> </a:t>
            </a:r>
            <a:r>
              <a:rPr lang="el-GR" dirty="0" smtClean="0"/>
              <a:t>απαντάτε με την εξαγωγή αλυσιδωτών συμπερασμάτων που συνδυάζουν </a:t>
            </a:r>
          </a:p>
          <a:p>
            <a:r>
              <a:rPr lang="el-GR" dirty="0" smtClean="0"/>
              <a:t>κανόνες </a:t>
            </a:r>
            <a:r>
              <a:rPr lang="el-GR" dirty="0"/>
              <a:t>και πραγματικές πληροφορίες, προκειμένου να αποδείξουν ή να διαψεύσουν </a:t>
            </a:r>
            <a:r>
              <a:rPr lang="el-GR" dirty="0" smtClean="0"/>
              <a:t>την</a:t>
            </a:r>
          </a:p>
          <a:p>
            <a:r>
              <a:rPr lang="el-GR" dirty="0" smtClean="0"/>
              <a:t> </a:t>
            </a:r>
            <a:r>
              <a:rPr lang="el-GR" dirty="0"/>
              <a:t>εγκυρότητα μιας αρχικής δήλωσης. Στα συστήματα βάσεων δεδομένων γίνεται </a:t>
            </a:r>
            <a:r>
              <a:rPr lang="el-GR" dirty="0" smtClean="0"/>
              <a:t>επεξεργασία</a:t>
            </a:r>
          </a:p>
          <a:p>
            <a:r>
              <a:rPr lang="el-GR" dirty="0" smtClean="0"/>
              <a:t> </a:t>
            </a:r>
            <a:r>
              <a:rPr lang="el-GR" dirty="0"/>
              <a:t>ενός ερωτήματος (που εκφράζεται μέσω μιας ειδικής γλώσσας χειρισμού δεδομένων), </a:t>
            </a:r>
            <a:endParaRPr lang="el-GR" dirty="0" smtClean="0"/>
          </a:p>
          <a:p>
            <a:r>
              <a:rPr lang="el-GR" dirty="0" smtClean="0"/>
              <a:t>προσδιορίζοντας </a:t>
            </a:r>
            <a:r>
              <a:rPr lang="el-GR" dirty="0"/>
              <a:t>την πιο αποτελεσματική διαδρομή πρόσβασης στη μαζική μνήμη σε </a:t>
            </a:r>
            <a:endParaRPr lang="el-GR" dirty="0" smtClean="0"/>
          </a:p>
          <a:p>
            <a:r>
              <a:rPr lang="el-GR" dirty="0" smtClean="0"/>
              <a:t>μεγάλες </a:t>
            </a:r>
            <a:r>
              <a:rPr lang="el-GR" dirty="0"/>
              <a:t>συλλογές δεδομένων, προκειμένου να εξαχθούν σχετικές πληροφορίες.</a:t>
            </a: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28</a:t>
            </a:fld>
            <a:endParaRPr lang="en-US" dirty="0"/>
          </a:p>
        </p:txBody>
      </p:sp>
    </p:spTree>
    <p:extLst>
      <p:ext uri="{BB962C8B-B14F-4D97-AF65-F5344CB8AC3E}">
        <p14:creationId xmlns:p14="http://schemas.microsoft.com/office/powerpoint/2010/main" val="23873951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25756" y="376517"/>
            <a:ext cx="9873216" cy="3139321"/>
          </a:xfrm>
          <a:prstGeom prst="rect">
            <a:avLst/>
          </a:prstGeom>
          <a:noFill/>
        </p:spPr>
        <p:txBody>
          <a:bodyPr wrap="none" rtlCol="0">
            <a:spAutoFit/>
          </a:bodyPr>
          <a:lstStyle/>
          <a:p>
            <a:pPr algn="just"/>
            <a:r>
              <a:rPr lang="en-US" b="1" dirty="0" smtClean="0"/>
              <a:t>c) </a:t>
            </a:r>
            <a:r>
              <a:rPr lang="en-US" b="1" u="sng" dirty="0" smtClean="0"/>
              <a:t>Constraints.</a:t>
            </a:r>
            <a:r>
              <a:rPr lang="en-US" dirty="0" smtClean="0"/>
              <a:t>  </a:t>
            </a:r>
            <a:r>
              <a:rPr lang="el-GR" dirty="0" smtClean="0"/>
              <a:t>Τα </a:t>
            </a:r>
            <a:r>
              <a:rPr lang="el-GR" dirty="0" err="1" smtClean="0"/>
              <a:t>const</a:t>
            </a:r>
            <a:r>
              <a:rPr lang="en-US" dirty="0" smtClean="0"/>
              <a:t>r</a:t>
            </a:r>
            <a:r>
              <a:rPr lang="el-GR" dirty="0" smtClean="0"/>
              <a:t>aints </a:t>
            </a:r>
            <a:r>
              <a:rPr lang="el-GR" dirty="0"/>
              <a:t>καθορίζουν τις συνθήκες ορθότητας </a:t>
            </a:r>
            <a:r>
              <a:rPr lang="en-US" dirty="0" smtClean="0"/>
              <a:t> </a:t>
            </a:r>
            <a:r>
              <a:rPr lang="el-GR" dirty="0" smtClean="0"/>
              <a:t>για </a:t>
            </a:r>
            <a:r>
              <a:rPr lang="en-US" dirty="0" smtClean="0"/>
              <a:t>  </a:t>
            </a:r>
            <a:r>
              <a:rPr lang="el-GR" dirty="0" smtClean="0"/>
              <a:t>τις</a:t>
            </a:r>
            <a:r>
              <a:rPr lang="en-US" dirty="0" smtClean="0"/>
              <a:t> </a:t>
            </a:r>
            <a:r>
              <a:rPr lang="el-GR" dirty="0" smtClean="0"/>
              <a:t> </a:t>
            </a:r>
            <a:r>
              <a:rPr lang="el-GR" dirty="0"/>
              <a:t>βάσεις </a:t>
            </a:r>
            <a:endParaRPr lang="en-US" dirty="0" smtClean="0"/>
          </a:p>
          <a:p>
            <a:pPr algn="just"/>
            <a:r>
              <a:rPr lang="el-GR" dirty="0" smtClean="0"/>
              <a:t>δεδομένων</a:t>
            </a:r>
            <a:r>
              <a:rPr lang="el-GR" dirty="0"/>
              <a:t>. Η επικύρωση περιορισμού είναι η διαδικασία μέσω της οποίας διατηρείται </a:t>
            </a:r>
            <a:endParaRPr lang="en-US" dirty="0" smtClean="0"/>
          </a:p>
          <a:p>
            <a:pPr algn="just"/>
            <a:r>
              <a:rPr lang="el-GR" dirty="0" smtClean="0"/>
              <a:t>η </a:t>
            </a:r>
            <a:r>
              <a:rPr lang="el-GR" dirty="0"/>
              <a:t>ορθότητα της βάσης δεδομένων, εμποδίζοντας την αποθήκευση λανθασμένων </a:t>
            </a:r>
            <a:endParaRPr lang="en-US" dirty="0" smtClean="0"/>
          </a:p>
          <a:p>
            <a:pPr algn="just"/>
            <a:r>
              <a:rPr lang="el-GR" dirty="0" smtClean="0"/>
              <a:t>δεδομένων </a:t>
            </a:r>
            <a:r>
              <a:rPr lang="el-GR" dirty="0"/>
              <a:t>στη βάση δεδομένων. </a:t>
            </a:r>
            <a:r>
              <a:rPr lang="en-US" dirty="0" smtClean="0"/>
              <a:t> </a:t>
            </a:r>
            <a:r>
              <a:rPr lang="el-GR" dirty="0" smtClean="0"/>
              <a:t>Στο </a:t>
            </a:r>
            <a:r>
              <a:rPr lang="el-GR" dirty="0"/>
              <a:t>λογικό </a:t>
            </a:r>
            <a:r>
              <a:rPr lang="en-US" dirty="0" smtClean="0"/>
              <a:t> </a:t>
            </a:r>
            <a:r>
              <a:rPr lang="el-GR" dirty="0" smtClean="0"/>
              <a:t>προγραμματισμό</a:t>
            </a:r>
            <a:r>
              <a:rPr lang="el-GR" dirty="0"/>
              <a:t>, </a:t>
            </a:r>
            <a:r>
              <a:rPr lang="en-US" dirty="0" smtClean="0"/>
              <a:t> </a:t>
            </a:r>
            <a:r>
              <a:rPr lang="el-GR" dirty="0" smtClean="0"/>
              <a:t>οι </a:t>
            </a:r>
            <a:r>
              <a:rPr lang="en-US" dirty="0" smtClean="0"/>
              <a:t>  </a:t>
            </a:r>
            <a:r>
              <a:rPr lang="el-GR" dirty="0" smtClean="0"/>
              <a:t>περιορισμοί </a:t>
            </a:r>
            <a:endParaRPr lang="en-US" dirty="0" smtClean="0"/>
          </a:p>
          <a:p>
            <a:pPr algn="just"/>
            <a:r>
              <a:rPr lang="el-GR" dirty="0" smtClean="0"/>
              <a:t>εκφράζονται </a:t>
            </a:r>
            <a:r>
              <a:rPr lang="el-GR" dirty="0"/>
              <a:t>μέσω Κανόνες γενικού σκοπού, οι οποίοι ενεργοποιούνται κάθε φορά </a:t>
            </a:r>
            <a:r>
              <a:rPr lang="el-GR" dirty="0" smtClean="0"/>
              <a:t>που </a:t>
            </a:r>
            <a:endParaRPr lang="en-US" dirty="0" smtClean="0"/>
          </a:p>
          <a:p>
            <a:pPr algn="just"/>
            <a:r>
              <a:rPr lang="el-GR" dirty="0" smtClean="0"/>
              <a:t>τροποποιείται </a:t>
            </a:r>
            <a:r>
              <a:rPr lang="el-GR" dirty="0"/>
              <a:t>η βάση δεδομένων. Σε συστήματα βάσεων δεδομένων, μόνο μερικοί </a:t>
            </a:r>
            <a:endParaRPr lang="en-US" dirty="0" smtClean="0"/>
          </a:p>
          <a:p>
            <a:pPr algn="just"/>
            <a:r>
              <a:rPr lang="el-GR" dirty="0" smtClean="0"/>
              <a:t>περιορισμοί </a:t>
            </a:r>
            <a:r>
              <a:rPr lang="el-GR" dirty="0"/>
              <a:t>τυπικά εκφράζονται χρησιμοποιώντας τη γλώσσα ορισμού δεδομένων</a:t>
            </a:r>
            <a:r>
              <a:rPr lang="el-GR" dirty="0" smtClean="0"/>
              <a:t>.</a:t>
            </a:r>
            <a:endParaRPr lang="en-US" dirty="0" smtClean="0"/>
          </a:p>
          <a:p>
            <a:pPr algn="just"/>
            <a:endParaRPr lang="en-US" dirty="0"/>
          </a:p>
          <a:p>
            <a:pPr algn="just"/>
            <a:endParaRPr lang="en-US" dirty="0" smtClean="0"/>
          </a:p>
          <a:p>
            <a:pPr algn="just"/>
            <a:endParaRPr lang="el-GR" dirty="0"/>
          </a:p>
          <a:p>
            <a:endParaRPr lang="en-US" b="1" u="sng" dirty="0"/>
          </a:p>
        </p:txBody>
      </p:sp>
      <p:pic>
        <p:nvPicPr>
          <p:cNvPr id="3" name="Picture 2"/>
          <p:cNvPicPr>
            <a:picLocks noChangeAspect="1"/>
          </p:cNvPicPr>
          <p:nvPr/>
        </p:nvPicPr>
        <p:blipFill>
          <a:blip r:embed="rId2"/>
          <a:stretch>
            <a:fillRect/>
          </a:stretch>
        </p:blipFill>
        <p:spPr>
          <a:xfrm>
            <a:off x="2351667" y="2759635"/>
            <a:ext cx="8445500" cy="3937000"/>
          </a:xfrm>
          <a:prstGeom prst="rect">
            <a:avLst/>
          </a:prstGeom>
        </p:spPr>
      </p:pic>
      <p:sp>
        <p:nvSpPr>
          <p:cNvPr id="4" name="Slide Number Placeholder 3"/>
          <p:cNvSpPr>
            <a:spLocks noGrp="1"/>
          </p:cNvSpPr>
          <p:nvPr>
            <p:ph type="sldNum" sz="quarter" idx="12"/>
          </p:nvPr>
        </p:nvSpPr>
        <p:spPr/>
        <p:txBody>
          <a:bodyPr/>
          <a:lstStyle/>
          <a:p>
            <a:fld id="{D57F1E4F-1CFF-5643-939E-217C01CDF565}" type="slidenum">
              <a:rPr lang="en-US" smtClean="0"/>
              <a:pPr/>
              <a:t>29</a:t>
            </a:fld>
            <a:endParaRPr lang="en-US" dirty="0"/>
          </a:p>
        </p:txBody>
      </p:sp>
    </p:spTree>
    <p:extLst>
      <p:ext uri="{BB962C8B-B14F-4D97-AF65-F5344CB8AC3E}">
        <p14:creationId xmlns:p14="http://schemas.microsoft.com/office/powerpoint/2010/main" val="14477044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57F1E4F-1CFF-5643-939E-217C01CDF565}" type="slidenum">
              <a:rPr lang="en-US" smtClean="0"/>
              <a:pPr/>
              <a:t>3</a:t>
            </a:fld>
            <a:endParaRPr lang="en-US" dirty="0"/>
          </a:p>
        </p:txBody>
      </p:sp>
      <p:sp>
        <p:nvSpPr>
          <p:cNvPr id="3" name="TextBox 2"/>
          <p:cNvSpPr txBox="1"/>
          <p:nvPr/>
        </p:nvSpPr>
        <p:spPr>
          <a:xfrm>
            <a:off x="3080084" y="1070811"/>
            <a:ext cx="7644091" cy="3970318"/>
          </a:xfrm>
          <a:prstGeom prst="rect">
            <a:avLst/>
          </a:prstGeom>
          <a:noFill/>
        </p:spPr>
        <p:txBody>
          <a:bodyPr wrap="square" rtlCol="0">
            <a:spAutoFit/>
          </a:bodyPr>
          <a:lstStyle/>
          <a:p>
            <a:r>
              <a:rPr lang="el-GR" b="1" i="1" u="sng" dirty="0" smtClean="0"/>
              <a:t>Πίνακας Περιεχομένων</a:t>
            </a:r>
          </a:p>
          <a:p>
            <a:endParaRPr lang="en-US" b="1" i="1" u="sng" dirty="0" smtClean="0"/>
          </a:p>
          <a:p>
            <a:endParaRPr lang="en-US" b="1" i="1" u="sng" dirty="0"/>
          </a:p>
          <a:p>
            <a:endParaRPr lang="el-GR" b="1" i="1" u="sng" dirty="0"/>
          </a:p>
          <a:p>
            <a:pPr marL="342900" indent="-342900">
              <a:buAutoNum type="arabicParenR"/>
            </a:pPr>
            <a:r>
              <a:rPr lang="el-GR" b="1" i="1" dirty="0" smtClean="0">
                <a:hlinkClick r:id="rId2" action="ppaction://hlinksldjump"/>
              </a:rPr>
              <a:t>Μια εισαγωγή στο Λογικό Προγραμματισμό     </a:t>
            </a:r>
            <a:r>
              <a:rPr lang="el-GR" b="1" i="1" dirty="0" smtClean="0"/>
              <a:t>    </a:t>
            </a:r>
            <a:r>
              <a:rPr lang="en-US" b="1" i="1" dirty="0" smtClean="0"/>
              <a:t>         </a:t>
            </a:r>
            <a:r>
              <a:rPr lang="el-GR" b="1" i="1" dirty="0" smtClean="0"/>
              <a:t>4</a:t>
            </a:r>
          </a:p>
          <a:p>
            <a:pPr marL="342900" indent="-342900">
              <a:buAutoNum type="arabicParenR"/>
            </a:pPr>
            <a:endParaRPr lang="el-GR" b="1" i="1" dirty="0"/>
          </a:p>
          <a:p>
            <a:pPr marL="342900" indent="-342900">
              <a:buFontTx/>
              <a:buAutoNum type="arabicParenR"/>
            </a:pPr>
            <a:r>
              <a:rPr lang="el-GR" b="1" i="1" dirty="0">
                <a:hlinkClick r:id="rId3" action="ppaction://hlinksldjump"/>
              </a:rPr>
              <a:t>Μια εισαγωγή στις </a:t>
            </a:r>
            <a:r>
              <a:rPr lang="el-GR" b="1" i="1" dirty="0" smtClean="0">
                <a:hlinkClick r:id="rId3" action="ppaction://hlinksldjump"/>
              </a:rPr>
              <a:t>Σχεσιακές </a:t>
            </a:r>
            <a:r>
              <a:rPr lang="el-GR" b="1" i="1" dirty="0">
                <a:hlinkClick r:id="rId3" action="ppaction://hlinksldjump"/>
              </a:rPr>
              <a:t>Βάσεις </a:t>
            </a:r>
            <a:r>
              <a:rPr lang="el-GR" b="1" i="1" dirty="0" smtClean="0">
                <a:hlinkClick r:id="rId3" action="ppaction://hlinksldjump"/>
              </a:rPr>
              <a:t>Δεδομένων  </a:t>
            </a:r>
            <a:r>
              <a:rPr lang="en-US" b="1" i="1" dirty="0" smtClean="0"/>
              <a:t>        </a:t>
            </a:r>
            <a:r>
              <a:rPr lang="el-GR" b="1" i="1" dirty="0" smtClean="0"/>
              <a:t>12</a:t>
            </a:r>
          </a:p>
          <a:p>
            <a:pPr marL="342900" indent="-342900">
              <a:buFontTx/>
              <a:buAutoNum type="arabicParenR"/>
            </a:pPr>
            <a:endParaRPr lang="el-GR" b="1" i="1" dirty="0" smtClean="0"/>
          </a:p>
          <a:p>
            <a:pPr marL="342900" indent="-342900">
              <a:buFontTx/>
              <a:buAutoNum type="arabicParenR"/>
            </a:pPr>
            <a:r>
              <a:rPr lang="en-US" b="1" i="1" dirty="0" smtClean="0">
                <a:hlinkClick r:id="rId4" action="ppaction://hlinksldjump"/>
              </a:rPr>
              <a:t>Logic Programming &amp; Relational Database coupling </a:t>
            </a:r>
            <a:r>
              <a:rPr lang="en-US" b="1" i="1" dirty="0" smtClean="0"/>
              <a:t>   25</a:t>
            </a:r>
          </a:p>
          <a:p>
            <a:pPr marL="342900" indent="-342900">
              <a:buFontTx/>
              <a:buAutoNum type="arabicParenR"/>
            </a:pPr>
            <a:endParaRPr lang="en-US" b="1" i="1" dirty="0"/>
          </a:p>
          <a:p>
            <a:pPr marL="342900" indent="-342900">
              <a:buFontTx/>
              <a:buAutoNum type="arabicParenR"/>
            </a:pPr>
            <a:r>
              <a:rPr lang="en-US" b="1" dirty="0" smtClean="0">
                <a:hlinkClick r:id="rId5" action="ppaction://hlinksldjump"/>
              </a:rPr>
              <a:t>Datalog as </a:t>
            </a:r>
            <a:r>
              <a:rPr lang="en-US" b="1" dirty="0">
                <a:hlinkClick r:id="rId5" action="ppaction://hlinksldjump"/>
              </a:rPr>
              <a:t>Deductive Database Query </a:t>
            </a:r>
            <a:r>
              <a:rPr lang="en-US" b="1" dirty="0" smtClean="0">
                <a:hlinkClick r:id="rId5" action="ppaction://hlinksldjump"/>
              </a:rPr>
              <a:t>Language   </a:t>
            </a:r>
            <a:r>
              <a:rPr lang="en-US" b="1" dirty="0" smtClean="0"/>
              <a:t>     46</a:t>
            </a:r>
            <a:endParaRPr lang="en-US" b="1" dirty="0"/>
          </a:p>
          <a:p>
            <a:pPr marL="342900" indent="-342900">
              <a:buFontTx/>
              <a:buAutoNum type="arabicParenR"/>
            </a:pPr>
            <a:endParaRPr lang="el-GR" b="1" i="1" dirty="0"/>
          </a:p>
          <a:p>
            <a:pPr marL="342900" indent="-342900">
              <a:buFontTx/>
              <a:buAutoNum type="arabicParenR"/>
            </a:pPr>
            <a:endParaRPr lang="el-GR" b="1" i="1" dirty="0"/>
          </a:p>
          <a:p>
            <a:pPr marL="342900" indent="-342900">
              <a:buAutoNum type="arabicParenR"/>
            </a:pPr>
            <a:endParaRPr lang="en-US" b="1" i="1" dirty="0"/>
          </a:p>
        </p:txBody>
      </p:sp>
    </p:spTree>
    <p:extLst>
      <p:ext uri="{BB962C8B-B14F-4D97-AF65-F5344CB8AC3E}">
        <p14:creationId xmlns:p14="http://schemas.microsoft.com/office/powerpoint/2010/main" val="175658925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84094" y="570198"/>
            <a:ext cx="11429732" cy="6186309"/>
          </a:xfrm>
          <a:prstGeom prst="rect">
            <a:avLst/>
          </a:prstGeom>
          <a:noFill/>
        </p:spPr>
        <p:txBody>
          <a:bodyPr wrap="none" rtlCol="0">
            <a:spAutoFit/>
          </a:bodyPr>
          <a:lstStyle/>
          <a:p>
            <a:pPr algn="ctr"/>
            <a:r>
              <a:rPr lang="en-US" b="1" u="sng" dirty="0"/>
              <a:t>Motivations for Integration </a:t>
            </a:r>
          </a:p>
          <a:p>
            <a:endParaRPr lang="en-US" dirty="0" smtClean="0"/>
          </a:p>
          <a:p>
            <a:pPr marL="285750" indent="-285750">
              <a:buFont typeface="Arial" charset="0"/>
              <a:buChar char="•"/>
            </a:pPr>
            <a:r>
              <a:rPr lang="el-GR" dirty="0"/>
              <a:t>Υπάρχουν σοβαροί λόγοι για μια ένωση μεταξύ </a:t>
            </a:r>
            <a:r>
              <a:rPr lang="el-GR" dirty="0" smtClean="0"/>
              <a:t>της Prolog </a:t>
            </a:r>
            <a:r>
              <a:rPr lang="el-GR" dirty="0"/>
              <a:t>και μιας σχεσιακής </a:t>
            </a:r>
            <a:r>
              <a:rPr lang="el-GR" dirty="0" smtClean="0"/>
              <a:t>βάσης</a:t>
            </a:r>
          </a:p>
          <a:p>
            <a:r>
              <a:rPr lang="el-GR" dirty="0" smtClean="0"/>
              <a:t>δεδομένων</a:t>
            </a:r>
            <a:r>
              <a:rPr lang="el-GR" dirty="0"/>
              <a:t>. Ένας λόγος είναι ότι η γλώσσα Prolog είναι ένας συνοπτικός και </a:t>
            </a:r>
            <a:r>
              <a:rPr lang="el-GR" dirty="0" smtClean="0"/>
              <a:t>διαισθητικός</a:t>
            </a:r>
          </a:p>
          <a:p>
            <a:r>
              <a:rPr lang="el-GR" dirty="0" smtClean="0"/>
              <a:t>τρόπος </a:t>
            </a:r>
            <a:r>
              <a:rPr lang="el-GR" dirty="0"/>
              <a:t>καθορισμού των </a:t>
            </a:r>
            <a:r>
              <a:rPr lang="el-GR" dirty="0" smtClean="0"/>
              <a:t>εντολών </a:t>
            </a:r>
            <a:r>
              <a:rPr lang="el-GR" dirty="0"/>
              <a:t>σε μια βάση δεδομένων </a:t>
            </a:r>
            <a:r>
              <a:rPr lang="el-GR" dirty="0" smtClean="0"/>
              <a:t>.Συγκρίνετε</a:t>
            </a:r>
            <a:r>
              <a:rPr lang="el-GR" dirty="0"/>
              <a:t>, για παράδειγμα, </a:t>
            </a:r>
            <a:endParaRPr lang="el-GR" dirty="0" smtClean="0"/>
          </a:p>
          <a:p>
            <a:r>
              <a:rPr lang="el-GR" dirty="0" smtClean="0"/>
              <a:t>το </a:t>
            </a:r>
            <a:r>
              <a:rPr lang="el-GR" dirty="0"/>
              <a:t>πρόθεμα Prolog και το ερώτημα</a:t>
            </a:r>
            <a:r>
              <a:rPr lang="el-GR" dirty="0" smtClean="0"/>
              <a:t>:</a:t>
            </a:r>
          </a:p>
          <a:p>
            <a:endParaRPr lang="el-GR" dirty="0"/>
          </a:p>
          <a:p>
            <a:r>
              <a:rPr lang="en-US" dirty="0"/>
              <a:t>p(X,Y):- q(X,Z), r(Z,Y). </a:t>
            </a:r>
            <a:endParaRPr lang="el-GR" dirty="0"/>
          </a:p>
          <a:p>
            <a:r>
              <a:rPr lang="en-US" dirty="0" smtClean="0"/>
              <a:t>?- </a:t>
            </a:r>
            <a:r>
              <a:rPr lang="en-US" dirty="0"/>
              <a:t>p(a,Y). </a:t>
            </a:r>
            <a:endParaRPr lang="el-GR" dirty="0" smtClean="0"/>
          </a:p>
          <a:p>
            <a:endParaRPr lang="el-GR" dirty="0"/>
          </a:p>
          <a:p>
            <a:r>
              <a:rPr lang="el-GR" dirty="0" smtClean="0"/>
              <a:t>Με το αντίστοιχο σε </a:t>
            </a:r>
            <a:r>
              <a:rPr lang="en-US" dirty="0" smtClean="0"/>
              <a:t> SQL: </a:t>
            </a:r>
            <a:endParaRPr lang="el-GR" dirty="0" smtClean="0"/>
          </a:p>
          <a:p>
            <a:endParaRPr lang="en-US" dirty="0"/>
          </a:p>
          <a:p>
            <a:r>
              <a:rPr lang="en-US" dirty="0"/>
              <a:t>CREATE VIEW P AS SELECT Q.X, R.Y FROM Q, R WHERE Q.Z = R.Z</a:t>
            </a:r>
            <a:r>
              <a:rPr lang="en-US" dirty="0" smtClean="0"/>
              <a:t>;</a:t>
            </a:r>
            <a:endParaRPr lang="el-GR" dirty="0"/>
          </a:p>
          <a:p>
            <a:r>
              <a:rPr lang="en-US" dirty="0" smtClean="0"/>
              <a:t>SELECT </a:t>
            </a:r>
            <a:r>
              <a:rPr lang="en-US" dirty="0"/>
              <a:t>Y FROM P WHERE X = a; </a:t>
            </a:r>
            <a:endParaRPr lang="el-GR" dirty="0" smtClean="0"/>
          </a:p>
          <a:p>
            <a:endParaRPr lang="el-GR" dirty="0"/>
          </a:p>
          <a:p>
            <a:pPr marL="285750" indent="-285750">
              <a:buFont typeface="Arial" charset="0"/>
              <a:buChar char="•"/>
            </a:pPr>
            <a:r>
              <a:rPr lang="el-GR" dirty="0"/>
              <a:t>Παρόλο που αυτό το παράδειγμα είναι πολύ απλό, πολλοί θα υποστήριζαν ότι </a:t>
            </a:r>
            <a:r>
              <a:rPr lang="el-GR" dirty="0" smtClean="0"/>
              <a:t> η </a:t>
            </a:r>
            <a:r>
              <a:rPr lang="el-GR" dirty="0"/>
              <a:t>Prolog </a:t>
            </a:r>
            <a:r>
              <a:rPr lang="el-GR" dirty="0" smtClean="0"/>
              <a:t>είναι</a:t>
            </a:r>
          </a:p>
          <a:p>
            <a:r>
              <a:rPr lang="el-GR" dirty="0" smtClean="0"/>
              <a:t> </a:t>
            </a:r>
            <a:r>
              <a:rPr lang="el-GR" dirty="0"/>
              <a:t>ευκολότερη στην </a:t>
            </a:r>
            <a:r>
              <a:rPr lang="el-GR" dirty="0" smtClean="0"/>
              <a:t>παρακολούθηση . </a:t>
            </a:r>
            <a:r>
              <a:rPr lang="el-GR" dirty="0"/>
              <a:t>Η διαφορά γίνεται πιο εμφανής καθώς η </a:t>
            </a:r>
            <a:r>
              <a:rPr lang="el-GR" dirty="0" smtClean="0"/>
              <a:t>λειτουργία </a:t>
            </a:r>
            <a:r>
              <a:rPr lang="el-GR" dirty="0"/>
              <a:t>που πρέπει </a:t>
            </a:r>
            <a:endParaRPr lang="el-GR" dirty="0" smtClean="0"/>
          </a:p>
          <a:p>
            <a:r>
              <a:rPr lang="el-GR" dirty="0" smtClean="0"/>
              <a:t>να </a:t>
            </a:r>
            <a:r>
              <a:rPr lang="el-GR" dirty="0"/>
              <a:t>εκτελεστεί γίνεται πιο περίπλοκη. Ένας άλλος λόγος για την επιθυμία κάποιου </a:t>
            </a:r>
            <a:r>
              <a:rPr lang="el-GR" dirty="0" smtClean="0"/>
              <a:t>είδους </a:t>
            </a:r>
            <a:r>
              <a:rPr lang="el-GR" dirty="0"/>
              <a:t>ενσωμάτωσης </a:t>
            </a:r>
            <a:endParaRPr lang="el-GR" dirty="0" smtClean="0"/>
          </a:p>
          <a:p>
            <a:r>
              <a:rPr lang="el-GR" dirty="0" smtClean="0"/>
              <a:t>είναι τα </a:t>
            </a:r>
            <a:r>
              <a:rPr lang="en-US" dirty="0" smtClean="0"/>
              <a:t>clauses </a:t>
            </a:r>
            <a:r>
              <a:rPr lang="el-GR" dirty="0" smtClean="0"/>
              <a:t>της Prolog τα οποία </a:t>
            </a:r>
            <a:r>
              <a:rPr lang="el-GR" dirty="0"/>
              <a:t>κρατιούνται γενικά στην κύρια μνήμη. Αυτό </a:t>
            </a:r>
            <a:r>
              <a:rPr lang="el-GR" dirty="0" smtClean="0"/>
              <a:t>θέτει  σοβαρό </a:t>
            </a:r>
          </a:p>
          <a:p>
            <a:r>
              <a:rPr lang="el-GR" dirty="0" smtClean="0"/>
              <a:t>περιορισμό </a:t>
            </a:r>
            <a:r>
              <a:rPr lang="el-GR" dirty="0"/>
              <a:t>στο </a:t>
            </a:r>
            <a:r>
              <a:rPr lang="el-GR" dirty="0" smtClean="0"/>
              <a:t>μέγεθος </a:t>
            </a:r>
            <a:r>
              <a:rPr lang="el-GR" dirty="0"/>
              <a:t>του </a:t>
            </a:r>
            <a:r>
              <a:rPr lang="en-US" dirty="0" smtClean="0"/>
              <a:t>project </a:t>
            </a:r>
            <a:r>
              <a:rPr lang="el-GR" dirty="0" smtClean="0"/>
              <a:t>στο </a:t>
            </a:r>
            <a:r>
              <a:rPr lang="el-GR" dirty="0"/>
              <a:t>οποίο μπορεί να εφαρμοστεί ευλόγως η</a:t>
            </a:r>
            <a:r>
              <a:rPr lang="el-GR" dirty="0" smtClean="0"/>
              <a:t> </a:t>
            </a:r>
            <a:r>
              <a:rPr lang="el-GR" dirty="0"/>
              <a:t>Prolog </a:t>
            </a:r>
            <a:r>
              <a:rPr lang="el-GR" dirty="0" smtClean="0"/>
              <a:t>.Πολλοί </a:t>
            </a:r>
            <a:r>
              <a:rPr lang="el-GR" dirty="0"/>
              <a:t>που </a:t>
            </a:r>
            <a:endParaRPr lang="el-GR" dirty="0" smtClean="0"/>
          </a:p>
          <a:p>
            <a:r>
              <a:rPr lang="el-GR" dirty="0" smtClean="0"/>
              <a:t>εκτιμούν </a:t>
            </a:r>
            <a:r>
              <a:rPr lang="el-GR" dirty="0"/>
              <a:t>τις </a:t>
            </a:r>
            <a:r>
              <a:rPr lang="el-GR" dirty="0" smtClean="0"/>
              <a:t>γενικές </a:t>
            </a:r>
            <a:r>
              <a:rPr lang="el-GR" dirty="0"/>
              <a:t>δυνατότητες προγραμματισμού του Prolog θα προτιμούσαν να </a:t>
            </a:r>
            <a:r>
              <a:rPr lang="el-GR" dirty="0" smtClean="0"/>
              <a:t>έχουνστη διάθεσή</a:t>
            </a:r>
          </a:p>
          <a:p>
            <a:r>
              <a:rPr lang="el-GR" dirty="0" smtClean="0"/>
              <a:t>τους το </a:t>
            </a:r>
            <a:r>
              <a:rPr lang="el-GR" dirty="0"/>
              <a:t>μεγάλο χώρο αποθήκευσης των δίσκων. </a:t>
            </a:r>
            <a:endParaRPr lang="en-US" dirty="0"/>
          </a:p>
        </p:txBody>
      </p:sp>
      <p:sp>
        <p:nvSpPr>
          <p:cNvPr id="2" name="Slide Number Placeholder 1"/>
          <p:cNvSpPr>
            <a:spLocks noGrp="1"/>
          </p:cNvSpPr>
          <p:nvPr>
            <p:ph type="sldNum" sz="quarter" idx="12"/>
          </p:nvPr>
        </p:nvSpPr>
        <p:spPr/>
        <p:txBody>
          <a:bodyPr/>
          <a:lstStyle/>
          <a:p>
            <a:fld id="{D57F1E4F-1CFF-5643-939E-217C01CDF565}" type="slidenum">
              <a:rPr lang="en-US" smtClean="0"/>
              <a:pPr/>
              <a:t>30</a:t>
            </a:fld>
            <a:endParaRPr lang="en-US" dirty="0"/>
          </a:p>
        </p:txBody>
      </p:sp>
    </p:spTree>
    <p:extLst>
      <p:ext uri="{BB962C8B-B14F-4D97-AF65-F5344CB8AC3E}">
        <p14:creationId xmlns:p14="http://schemas.microsoft.com/office/powerpoint/2010/main" val="62681904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59106" y="505609"/>
            <a:ext cx="646331" cy="646331"/>
          </a:xfrm>
          <a:prstGeom prst="rect">
            <a:avLst/>
          </a:prstGeom>
          <a:noFill/>
        </p:spPr>
        <p:txBody>
          <a:bodyPr wrap="none" rtlCol="0">
            <a:spAutoFit/>
          </a:bodyPr>
          <a:lstStyle/>
          <a:p>
            <a:endParaRPr lang="el-GR" dirty="0"/>
          </a:p>
          <a:p>
            <a:pPr lvl="1"/>
            <a:endParaRPr lang="en-US" dirty="0"/>
          </a:p>
        </p:txBody>
      </p:sp>
      <p:sp>
        <p:nvSpPr>
          <p:cNvPr id="5" name="TextBox 4"/>
          <p:cNvSpPr txBox="1"/>
          <p:nvPr/>
        </p:nvSpPr>
        <p:spPr>
          <a:xfrm>
            <a:off x="2267131" y="499961"/>
            <a:ext cx="9163086" cy="369332"/>
          </a:xfrm>
          <a:prstGeom prst="rect">
            <a:avLst/>
          </a:prstGeom>
          <a:noFill/>
        </p:spPr>
        <p:txBody>
          <a:bodyPr wrap="none" rtlCol="0">
            <a:spAutoFit/>
          </a:bodyPr>
          <a:lstStyle/>
          <a:p>
            <a:pPr marL="285750" indent="-285750">
              <a:buFont typeface="Arial" charset="0"/>
              <a:buChar char="•"/>
            </a:pPr>
            <a:r>
              <a:rPr lang="el-GR" dirty="0" smtClean="0"/>
              <a:t>Κάποιοι περιοριστικοί παράγογοντες που δυσχεραίνουν το </a:t>
            </a:r>
            <a:r>
              <a:rPr lang="en-US" dirty="0" smtClean="0"/>
              <a:t>integration</a:t>
            </a:r>
            <a:r>
              <a:rPr lang="el-GR" dirty="0" smtClean="0"/>
              <a:t> είναι ότι:</a:t>
            </a:r>
            <a:endParaRPr lang="en-US" dirty="0"/>
          </a:p>
        </p:txBody>
      </p:sp>
      <p:sp>
        <p:nvSpPr>
          <p:cNvPr id="6" name="TextBox 5"/>
          <p:cNvSpPr txBox="1"/>
          <p:nvPr/>
        </p:nvSpPr>
        <p:spPr>
          <a:xfrm>
            <a:off x="2259106" y="981835"/>
            <a:ext cx="9748181" cy="5909310"/>
          </a:xfrm>
          <a:prstGeom prst="rect">
            <a:avLst/>
          </a:prstGeom>
          <a:noFill/>
        </p:spPr>
        <p:txBody>
          <a:bodyPr wrap="none" rtlCol="0">
            <a:spAutoFit/>
          </a:bodyPr>
          <a:lstStyle/>
          <a:p>
            <a:pPr marL="285750" indent="-285750">
              <a:buFont typeface="Arial" charset="0"/>
              <a:buChar char="•"/>
            </a:pPr>
            <a:r>
              <a:rPr lang="el-GR" dirty="0"/>
              <a:t>Ενώ η μέση γλώσσα χειρισμού της σχεσιακής βάσης δεδομένων μπορεί </a:t>
            </a:r>
            <a:r>
              <a:rPr lang="el-GR" dirty="0" smtClean="0"/>
              <a:t>να</a:t>
            </a:r>
          </a:p>
          <a:p>
            <a:r>
              <a:rPr lang="el-GR" dirty="0" smtClean="0"/>
              <a:t>θεωρηθεί </a:t>
            </a:r>
            <a:r>
              <a:rPr lang="el-GR" dirty="0"/>
              <a:t>σχεδόν αποκλειστικά δηλωτική, η</a:t>
            </a:r>
            <a:r>
              <a:rPr lang="el-GR" dirty="0" smtClean="0"/>
              <a:t> </a:t>
            </a:r>
            <a:r>
              <a:rPr lang="el-GR" dirty="0"/>
              <a:t>Prolog έχει μια ισχυρή διαδικαστική </a:t>
            </a:r>
            <a:endParaRPr lang="el-GR" dirty="0" smtClean="0"/>
          </a:p>
          <a:p>
            <a:r>
              <a:rPr lang="el-GR" dirty="0" smtClean="0"/>
              <a:t>κλίση</a:t>
            </a:r>
            <a:r>
              <a:rPr lang="el-GR" dirty="0"/>
              <a:t>. Αυτός είναι ο πιο σημαντικός λόγος </a:t>
            </a:r>
            <a:r>
              <a:rPr lang="el-GR" dirty="0" smtClean="0"/>
              <a:t>της Prolog </a:t>
            </a:r>
            <a:r>
              <a:rPr lang="el-GR" dirty="0"/>
              <a:t>που αναπτύσσεται </a:t>
            </a:r>
            <a:r>
              <a:rPr lang="el-GR" dirty="0" smtClean="0"/>
              <a:t>ως</a:t>
            </a:r>
          </a:p>
          <a:p>
            <a:r>
              <a:rPr lang="el-GR" dirty="0" smtClean="0"/>
              <a:t> </a:t>
            </a:r>
            <a:r>
              <a:rPr lang="el-GR" dirty="0"/>
              <a:t>γλώσσα προγραμματισμού γενικού σκοπού.  </a:t>
            </a:r>
            <a:r>
              <a:rPr lang="el-GR" dirty="0" smtClean="0"/>
              <a:t>Οι </a:t>
            </a:r>
            <a:r>
              <a:rPr lang="el-GR" dirty="0"/>
              <a:t>γλώσσες βάσεων δεδομένων, </a:t>
            </a:r>
            <a:endParaRPr lang="el-GR" dirty="0" smtClean="0"/>
          </a:p>
          <a:p>
            <a:r>
              <a:rPr lang="el-GR" dirty="0" smtClean="0"/>
              <a:t>που </a:t>
            </a:r>
            <a:r>
              <a:rPr lang="el-GR" dirty="0"/>
              <a:t>είναι ειδικού σκοπού, δεν χρειάζεται </a:t>
            </a:r>
            <a:r>
              <a:rPr lang="el-GR" dirty="0" smtClean="0"/>
              <a:t>να επιβαρύνονται</a:t>
            </a:r>
            <a:r>
              <a:rPr lang="el-GR" dirty="0"/>
              <a:t>. Επιπλέον, το Prolog </a:t>
            </a:r>
            <a:endParaRPr lang="el-GR" dirty="0" smtClean="0"/>
          </a:p>
          <a:p>
            <a:r>
              <a:rPr lang="el-GR" dirty="0" smtClean="0"/>
              <a:t>έχει </a:t>
            </a:r>
            <a:r>
              <a:rPr lang="el-GR" dirty="0"/>
              <a:t>έναν σταθερό ενσωματωμένο μηχανισμό αναζήτησης </a:t>
            </a:r>
            <a:r>
              <a:rPr lang="el-GR" dirty="0" smtClean="0"/>
              <a:t>(</a:t>
            </a:r>
            <a:r>
              <a:rPr lang="en-US" dirty="0" smtClean="0"/>
              <a:t>depth-first</a:t>
            </a:r>
            <a:r>
              <a:rPr lang="el-GR" dirty="0" smtClean="0"/>
              <a:t>)</a:t>
            </a:r>
            <a:r>
              <a:rPr lang="en-US" dirty="0" smtClean="0"/>
              <a:t> </a:t>
            </a:r>
            <a:r>
              <a:rPr lang="el-GR" dirty="0"/>
              <a:t>γεμάτος </a:t>
            </a:r>
            <a:endParaRPr lang="en-US" dirty="0" smtClean="0"/>
          </a:p>
          <a:p>
            <a:r>
              <a:rPr lang="el-GR" dirty="0" smtClean="0"/>
              <a:t>με </a:t>
            </a:r>
            <a:r>
              <a:rPr lang="el-GR" dirty="0"/>
              <a:t>στοιχεία για την εκτέλεση ενεργειών άσχετων με </a:t>
            </a:r>
            <a:r>
              <a:rPr lang="el-GR" dirty="0" smtClean="0"/>
              <a:t> λογικά </a:t>
            </a:r>
            <a:r>
              <a:rPr lang="el-GR" dirty="0"/>
              <a:t>συμπεράσματα </a:t>
            </a:r>
            <a:r>
              <a:rPr lang="el-GR" dirty="0" smtClean="0"/>
              <a:t>.</a:t>
            </a:r>
          </a:p>
          <a:p>
            <a:endParaRPr lang="el-GR" dirty="0"/>
          </a:p>
          <a:p>
            <a:pPr marL="285750" indent="-285750">
              <a:buFont typeface="Arial" charset="0"/>
              <a:buChar char="•"/>
            </a:pPr>
            <a:r>
              <a:rPr lang="el-GR" dirty="0"/>
              <a:t>οι τομείς για τις σχέσεις στο μοντέλο της βάσης δεδομένων καθορίζονται ρητά </a:t>
            </a:r>
            <a:endParaRPr lang="el-GR" dirty="0" smtClean="0"/>
          </a:p>
          <a:p>
            <a:r>
              <a:rPr lang="el-GR" dirty="0" smtClean="0"/>
              <a:t>σε </a:t>
            </a:r>
            <a:r>
              <a:rPr lang="el-GR" dirty="0"/>
              <a:t>ένα σχεσιακό σύστημα. Εάν τα στοιχεία δεν απαριθμούνται, οι αντίστοιχοι </a:t>
            </a:r>
            <a:r>
              <a:rPr lang="el-GR" dirty="0" smtClean="0"/>
              <a:t>τύποι</a:t>
            </a:r>
          </a:p>
          <a:p>
            <a:r>
              <a:rPr lang="el-GR" dirty="0" smtClean="0"/>
              <a:t>δεδομένων </a:t>
            </a:r>
            <a:r>
              <a:rPr lang="el-GR" dirty="0"/>
              <a:t>τους (ακέραιος, χαρακτήρας κλπ.) κ</a:t>
            </a:r>
            <a:r>
              <a:rPr lang="el-GR" dirty="0" smtClean="0"/>
              <a:t>αθορίζονται τουλάχιστον. </a:t>
            </a:r>
            <a:r>
              <a:rPr lang="el-GR" dirty="0"/>
              <a:t>Στη Prolog</a:t>
            </a:r>
            <a:r>
              <a:rPr lang="el-GR" dirty="0" smtClean="0"/>
              <a:t>,</a:t>
            </a:r>
          </a:p>
          <a:p>
            <a:r>
              <a:rPr lang="el-GR" dirty="0" smtClean="0"/>
              <a:t>αν </a:t>
            </a:r>
            <a:r>
              <a:rPr lang="el-GR" dirty="0"/>
              <a:t>και μπορεί να ειπωθεί ότι έχει ένα σύστημα </a:t>
            </a:r>
            <a:r>
              <a:rPr lang="el-GR" dirty="0" smtClean="0"/>
              <a:t>τύπων, </a:t>
            </a:r>
            <a:r>
              <a:rPr lang="el-GR" dirty="0"/>
              <a:t>δεν </a:t>
            </a:r>
            <a:r>
              <a:rPr lang="el-GR" dirty="0" smtClean="0"/>
              <a:t>παρέχει </a:t>
            </a:r>
            <a:r>
              <a:rPr lang="el-GR" dirty="0"/>
              <a:t>ένα </a:t>
            </a:r>
            <a:r>
              <a:rPr lang="el-GR" dirty="0" smtClean="0"/>
              <a:t>μέσο </a:t>
            </a:r>
          </a:p>
          <a:p>
            <a:r>
              <a:rPr lang="el-GR" dirty="0" smtClean="0"/>
              <a:t>προσδιορισμού </a:t>
            </a:r>
            <a:r>
              <a:rPr lang="el-GR" dirty="0"/>
              <a:t>του τρόπου περιορισμού </a:t>
            </a:r>
            <a:r>
              <a:rPr lang="el-GR" dirty="0" smtClean="0"/>
              <a:t>των ορισμάτων στα κατηγορήματα. </a:t>
            </a:r>
          </a:p>
          <a:p>
            <a:endParaRPr lang="el-GR" dirty="0"/>
          </a:p>
          <a:p>
            <a:pPr marL="285750" indent="-285750">
              <a:buFont typeface="Arial" charset="0"/>
              <a:buChar char="•"/>
            </a:pPr>
            <a:r>
              <a:rPr lang="el-GR" dirty="0"/>
              <a:t>Ε</a:t>
            </a:r>
            <a:r>
              <a:rPr lang="el-GR" dirty="0" smtClean="0"/>
              <a:t>πιπλέον</a:t>
            </a:r>
            <a:r>
              <a:rPr lang="el-GR" dirty="0"/>
              <a:t>, τα χαρακτηριστικά σε ένα σχεσιακό σύστημα αναφέρονται γενικά από το </a:t>
            </a:r>
            <a:endParaRPr lang="el-GR" dirty="0" smtClean="0"/>
          </a:p>
          <a:p>
            <a:r>
              <a:rPr lang="el-GR" dirty="0" smtClean="0"/>
              <a:t>όνομα </a:t>
            </a:r>
            <a:r>
              <a:rPr lang="el-GR" dirty="0"/>
              <a:t>και όχι από τη θέση. </a:t>
            </a:r>
            <a:r>
              <a:rPr lang="el-GR" dirty="0" smtClean="0"/>
              <a:t>Στη </a:t>
            </a:r>
            <a:r>
              <a:rPr lang="el-GR" dirty="0"/>
              <a:t>Prolog, κανένα όρισμα δεν έχει όνομα. </a:t>
            </a:r>
            <a:endParaRPr lang="el-GR" dirty="0" smtClean="0"/>
          </a:p>
          <a:p>
            <a:endParaRPr lang="el-GR" dirty="0"/>
          </a:p>
          <a:p>
            <a:pPr marL="285750" indent="-285750">
              <a:buFont typeface="Arial" charset="0"/>
              <a:buChar char="•"/>
            </a:pPr>
            <a:r>
              <a:rPr lang="el-GR" dirty="0"/>
              <a:t>Ένα άλλο σημαντικό εμπόδιο είναι η στρατηγική set-at-a-time των </a:t>
            </a:r>
            <a:r>
              <a:rPr lang="el-GR" dirty="0" smtClean="0"/>
              <a:t>συστημάτων</a:t>
            </a:r>
          </a:p>
          <a:p>
            <a:r>
              <a:rPr lang="el-GR" dirty="0" smtClean="0"/>
              <a:t>διαχείρισης </a:t>
            </a:r>
            <a:r>
              <a:rPr lang="el-GR" dirty="0"/>
              <a:t>βάσεων δεδομένων που ανασύρουν όλες τις πλειάδες ενός συγκεκριμένου </a:t>
            </a:r>
            <a:endParaRPr lang="el-GR" dirty="0" smtClean="0"/>
          </a:p>
          <a:p>
            <a:r>
              <a:rPr lang="el-GR" dirty="0" smtClean="0"/>
              <a:t>ερωτήματος </a:t>
            </a:r>
            <a:r>
              <a:rPr lang="el-GR" dirty="0"/>
              <a:t>ταυτόχρονα σε αντίθεση με </a:t>
            </a:r>
            <a:r>
              <a:rPr lang="el-GR" dirty="0" smtClean="0"/>
              <a:t>το </a:t>
            </a:r>
            <a:r>
              <a:rPr lang="en-US" dirty="0" smtClean="0"/>
              <a:t>tuple-at-a-time </a:t>
            </a:r>
            <a:r>
              <a:rPr lang="en-US" dirty="0"/>
              <a:t>backtracking strategy </a:t>
            </a:r>
            <a:r>
              <a:rPr lang="el-GR" dirty="0" smtClean="0"/>
              <a:t>της</a:t>
            </a:r>
            <a:r>
              <a:rPr lang="en-US" dirty="0" smtClean="0"/>
              <a:t> </a:t>
            </a:r>
            <a:endParaRPr lang="en-US" dirty="0"/>
          </a:p>
          <a:p>
            <a:r>
              <a:rPr lang="en-US" dirty="0"/>
              <a:t>Prolog </a:t>
            </a:r>
            <a:r>
              <a:rPr lang="el-GR" dirty="0" smtClean="0"/>
              <a:t>.</a:t>
            </a: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31</a:t>
            </a:fld>
            <a:endParaRPr lang="en-US" dirty="0"/>
          </a:p>
        </p:txBody>
      </p:sp>
    </p:spTree>
    <p:extLst>
      <p:ext uri="{BB962C8B-B14F-4D97-AF65-F5344CB8AC3E}">
        <p14:creationId xmlns:p14="http://schemas.microsoft.com/office/powerpoint/2010/main" val="75346373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45166" y="386349"/>
            <a:ext cx="9610323" cy="3416320"/>
          </a:xfrm>
          <a:prstGeom prst="rect">
            <a:avLst/>
          </a:prstGeom>
          <a:noFill/>
        </p:spPr>
        <p:txBody>
          <a:bodyPr wrap="none" rtlCol="0">
            <a:spAutoFit/>
          </a:bodyPr>
          <a:lstStyle/>
          <a:p>
            <a:r>
              <a:rPr lang="en-US" b="1" u="sng" dirty="0"/>
              <a:t>Prolog and Relational Algebra </a:t>
            </a:r>
          </a:p>
          <a:p>
            <a:endParaRPr lang="el-GR" dirty="0" smtClean="0"/>
          </a:p>
          <a:p>
            <a:endParaRPr lang="el-GR" dirty="0"/>
          </a:p>
          <a:p>
            <a:pPr marL="285750" indent="-285750">
              <a:buFont typeface="Arial" charset="0"/>
              <a:buChar char="•"/>
            </a:pPr>
            <a:r>
              <a:rPr lang="el-GR" dirty="0"/>
              <a:t>Μια διαδικασία Prolog που αποτελείται από </a:t>
            </a:r>
            <a:r>
              <a:rPr lang="en-US" dirty="0" smtClean="0"/>
              <a:t>clauses </a:t>
            </a:r>
            <a:r>
              <a:rPr lang="el-GR" dirty="0" smtClean="0"/>
              <a:t>θεωρείται το ίδιο </a:t>
            </a:r>
            <a:r>
              <a:rPr lang="el-GR" dirty="0"/>
              <a:t>με μια </a:t>
            </a:r>
            <a:endParaRPr lang="el-GR" dirty="0" smtClean="0"/>
          </a:p>
          <a:p>
            <a:r>
              <a:rPr lang="el-GR" dirty="0" smtClean="0"/>
              <a:t>σχέση </a:t>
            </a:r>
            <a:r>
              <a:rPr lang="el-GR" dirty="0"/>
              <a:t>βάσης δεδομένων. Ένα γεγονός στη διαδικασία είναι ισοδύναμο με μια </a:t>
            </a:r>
            <a:r>
              <a:rPr lang="el-GR" dirty="0" smtClean="0"/>
              <a:t>πλειάδα</a:t>
            </a:r>
          </a:p>
          <a:p>
            <a:r>
              <a:rPr lang="el-GR" dirty="0" smtClean="0"/>
              <a:t>στη </a:t>
            </a:r>
            <a:r>
              <a:rPr lang="el-GR" dirty="0"/>
              <a:t>σχέση, η οποία αποτελείται από ένα σύνολο χαρακτηριστικών μαζί με μια τιμή για </a:t>
            </a:r>
            <a:endParaRPr lang="el-GR" dirty="0" smtClean="0"/>
          </a:p>
          <a:p>
            <a:r>
              <a:rPr lang="el-GR" dirty="0" smtClean="0"/>
              <a:t>κάθε μία</a:t>
            </a:r>
            <a:r>
              <a:rPr lang="en-US" dirty="0" smtClean="0"/>
              <a:t>. </a:t>
            </a:r>
            <a:r>
              <a:rPr lang="el-GR" dirty="0" smtClean="0"/>
              <a:t>Στη συνέχεια παρουσιάζεται μια βάση δεδομένων που κρατάει στοιχεία</a:t>
            </a:r>
          </a:p>
          <a:p>
            <a:r>
              <a:rPr lang="el-GR" dirty="0" smtClean="0"/>
              <a:t>μαθητών και έχει ως </a:t>
            </a:r>
            <a:r>
              <a:rPr lang="en-US" dirty="0" smtClean="0"/>
              <a:t>attributes </a:t>
            </a:r>
            <a:r>
              <a:rPr lang="el-GR" dirty="0" smtClean="0"/>
              <a:t>τον αριθμό, το επίθετο και το μάθημα:</a:t>
            </a:r>
          </a:p>
          <a:p>
            <a:endParaRPr lang="el-GR" dirty="0"/>
          </a:p>
          <a:p>
            <a:endParaRPr lang="el-GR" dirty="0" smtClean="0"/>
          </a:p>
          <a:p>
            <a:endParaRPr lang="el-GR" dirty="0"/>
          </a:p>
          <a:p>
            <a:endParaRPr lang="en-US" dirty="0"/>
          </a:p>
        </p:txBody>
      </p:sp>
      <p:pic>
        <p:nvPicPr>
          <p:cNvPr id="3" name="Picture 2"/>
          <p:cNvPicPr>
            <a:picLocks noChangeAspect="1"/>
          </p:cNvPicPr>
          <p:nvPr/>
        </p:nvPicPr>
        <p:blipFill>
          <a:blip r:embed="rId2"/>
          <a:stretch>
            <a:fillRect/>
          </a:stretch>
        </p:blipFill>
        <p:spPr>
          <a:xfrm>
            <a:off x="2923616" y="2764268"/>
            <a:ext cx="6667500" cy="2362200"/>
          </a:xfrm>
          <a:prstGeom prst="rect">
            <a:avLst/>
          </a:prstGeom>
        </p:spPr>
      </p:pic>
      <p:sp>
        <p:nvSpPr>
          <p:cNvPr id="4" name="TextBox 3"/>
          <p:cNvSpPr txBox="1"/>
          <p:nvPr/>
        </p:nvSpPr>
        <p:spPr>
          <a:xfrm>
            <a:off x="2037389" y="5380672"/>
            <a:ext cx="10075194" cy="1477328"/>
          </a:xfrm>
          <a:prstGeom prst="rect">
            <a:avLst/>
          </a:prstGeom>
          <a:noFill/>
        </p:spPr>
        <p:txBody>
          <a:bodyPr wrap="none" rtlCol="0">
            <a:spAutoFit/>
          </a:bodyPr>
          <a:lstStyle/>
          <a:p>
            <a:pPr marL="285750" indent="-285750">
              <a:buFont typeface="Arial" charset="0"/>
              <a:buChar char="•"/>
            </a:pPr>
            <a:r>
              <a:rPr lang="el-GR" dirty="0"/>
              <a:t>Μια απλή πλειάδα σε αυτήν την αναπαράσταση είναι απλώς μια ακολουθία τιμών, με </a:t>
            </a:r>
            <a:endParaRPr lang="el-GR" dirty="0" smtClean="0"/>
          </a:p>
          <a:p>
            <a:r>
              <a:rPr lang="el-GR" dirty="0" smtClean="0"/>
              <a:t>την </a:t>
            </a:r>
            <a:r>
              <a:rPr lang="el-GR" dirty="0"/>
              <a:t>i-th τιμή να είναι η τιμή του χαρακτηριστικού που εμφανίζεται στην επικεφαλίδα της </a:t>
            </a:r>
            <a:endParaRPr lang="el-GR" dirty="0" smtClean="0"/>
          </a:p>
          <a:p>
            <a:r>
              <a:rPr lang="el-GR" dirty="0" smtClean="0"/>
              <a:t>στήλης </a:t>
            </a:r>
            <a:r>
              <a:rPr lang="el-GR" dirty="0"/>
              <a:t>i. Αυτή η πλειάδα αντιπροσωπεύεται ως </a:t>
            </a:r>
            <a:r>
              <a:rPr lang="en-US" dirty="0" smtClean="0"/>
              <a:t>unit clause </a:t>
            </a:r>
            <a:r>
              <a:rPr lang="el-GR" dirty="0" smtClean="0"/>
              <a:t>, </a:t>
            </a:r>
            <a:r>
              <a:rPr lang="el-GR" dirty="0"/>
              <a:t>εξισώνοντας το όνομα </a:t>
            </a:r>
            <a:endParaRPr lang="el-GR" dirty="0" smtClean="0"/>
          </a:p>
          <a:p>
            <a:r>
              <a:rPr lang="el-GR" dirty="0" smtClean="0"/>
              <a:t>της </a:t>
            </a:r>
            <a:r>
              <a:rPr lang="el-GR" dirty="0"/>
              <a:t>σχέσης με τον </a:t>
            </a:r>
            <a:r>
              <a:rPr lang="en-US" dirty="0"/>
              <a:t>principal </a:t>
            </a:r>
            <a:r>
              <a:rPr lang="en-US" dirty="0" smtClean="0"/>
              <a:t>functor </a:t>
            </a:r>
            <a:r>
              <a:rPr lang="el-GR" dirty="0" smtClean="0"/>
              <a:t>και </a:t>
            </a:r>
            <a:r>
              <a:rPr lang="el-GR" dirty="0"/>
              <a:t>τοποθετώντας την τιμή του χαρακτηριστικού i </a:t>
            </a:r>
            <a:r>
              <a:rPr lang="el-GR" dirty="0" smtClean="0"/>
              <a:t>στην</a:t>
            </a:r>
          </a:p>
          <a:p>
            <a:r>
              <a:rPr lang="el-GR" dirty="0" smtClean="0"/>
              <a:t> </a:t>
            </a:r>
            <a:r>
              <a:rPr lang="el-GR" dirty="0"/>
              <a:t>i-θέση </a:t>
            </a:r>
            <a:r>
              <a:rPr lang="el-GR" dirty="0" smtClean="0"/>
              <a:t>των </a:t>
            </a:r>
            <a:r>
              <a:rPr lang="el-GR" dirty="0"/>
              <a:t>argument.</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32</a:t>
            </a:fld>
            <a:endParaRPr lang="en-US" dirty="0"/>
          </a:p>
        </p:txBody>
      </p:sp>
    </p:spTree>
    <p:extLst>
      <p:ext uri="{BB962C8B-B14F-4D97-AF65-F5344CB8AC3E}">
        <p14:creationId xmlns:p14="http://schemas.microsoft.com/office/powerpoint/2010/main" val="47064387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70318" y="732117"/>
            <a:ext cx="10121682" cy="6463308"/>
          </a:xfrm>
          <a:prstGeom prst="rect">
            <a:avLst/>
          </a:prstGeom>
          <a:noFill/>
        </p:spPr>
        <p:txBody>
          <a:bodyPr wrap="none" rtlCol="0">
            <a:spAutoFit/>
          </a:bodyPr>
          <a:lstStyle/>
          <a:p>
            <a:r>
              <a:rPr lang="el-GR" dirty="0" smtClean="0"/>
              <a:t>Δηλαδή σε </a:t>
            </a:r>
            <a:r>
              <a:rPr lang="en-US" dirty="0" smtClean="0"/>
              <a:t>Prolog </a:t>
            </a:r>
            <a:r>
              <a:rPr lang="el-GR" dirty="0" smtClean="0"/>
              <a:t>θα μπορούσαμε να αναπαραστήσουμε ως:</a:t>
            </a:r>
          </a:p>
          <a:p>
            <a:pPr lvl="1"/>
            <a:endParaRPr lang="en-US" dirty="0"/>
          </a:p>
          <a:p>
            <a:pPr lvl="1"/>
            <a:r>
              <a:rPr lang="en-US" i="1" dirty="0" smtClean="0"/>
              <a:t>student(324522,’Wong’,cs317)</a:t>
            </a:r>
            <a:endParaRPr lang="el-GR" i="1" dirty="0" smtClean="0"/>
          </a:p>
          <a:p>
            <a:pPr lvl="1"/>
            <a:r>
              <a:rPr lang="en-US" i="1" dirty="0" smtClean="0"/>
              <a:t>student(113540</a:t>
            </a:r>
            <a:r>
              <a:rPr lang="en-US" i="1" dirty="0"/>
              <a:t>,’Smith</a:t>
            </a:r>
            <a:r>
              <a:rPr lang="en-US" i="1" dirty="0" smtClean="0"/>
              <a:t>’, cs383</a:t>
            </a:r>
            <a:r>
              <a:rPr lang="en-US" i="1" dirty="0"/>
              <a:t>) </a:t>
            </a:r>
            <a:endParaRPr lang="el-GR" i="1" dirty="0" smtClean="0"/>
          </a:p>
          <a:p>
            <a:endParaRPr lang="el-GR" dirty="0"/>
          </a:p>
          <a:p>
            <a:pPr marL="285750" indent="-285750">
              <a:buFont typeface="Arial" charset="0"/>
              <a:buChar char="•"/>
            </a:pPr>
            <a:r>
              <a:rPr lang="el-GR" dirty="0"/>
              <a:t>Μια </a:t>
            </a:r>
            <a:r>
              <a:rPr lang="el-GR" dirty="0" smtClean="0"/>
              <a:t>λειτουργία </a:t>
            </a:r>
            <a:r>
              <a:rPr lang="en-US" dirty="0" smtClean="0"/>
              <a:t>selection</a:t>
            </a:r>
            <a:r>
              <a:rPr lang="el-GR" dirty="0" smtClean="0"/>
              <a:t> </a:t>
            </a:r>
            <a:r>
              <a:rPr lang="el-GR" dirty="0"/>
              <a:t>σχεσιακής άλγεβρας αντιπροσωπεύεται ως ερώτημα Prolog. </a:t>
            </a:r>
            <a:endParaRPr lang="el-GR" dirty="0" smtClean="0"/>
          </a:p>
          <a:p>
            <a:r>
              <a:rPr lang="el-GR" dirty="0" smtClean="0"/>
              <a:t>Για </a:t>
            </a:r>
            <a:r>
              <a:rPr lang="el-GR" dirty="0"/>
              <a:t>παράδειγμα, η λειτουργία επιλογής </a:t>
            </a:r>
            <a:r>
              <a:rPr lang="el-GR" dirty="0" smtClean="0"/>
              <a:t>σ SNO </a:t>
            </a:r>
            <a:r>
              <a:rPr lang="el-GR" dirty="0"/>
              <a:t>= 113540 (Student) δημιουργεί το ακόλουθο </a:t>
            </a:r>
            <a:endParaRPr lang="el-GR" dirty="0" smtClean="0"/>
          </a:p>
          <a:p>
            <a:r>
              <a:rPr lang="el-GR" dirty="0"/>
              <a:t>ε</a:t>
            </a:r>
            <a:r>
              <a:rPr lang="el-GR" dirty="0" smtClean="0"/>
              <a:t>ρώτημα </a:t>
            </a:r>
            <a:r>
              <a:rPr lang="el-GR" dirty="0"/>
              <a:t>SQL:</a:t>
            </a:r>
          </a:p>
          <a:p>
            <a:endParaRPr lang="en-US" dirty="0" smtClean="0"/>
          </a:p>
          <a:p>
            <a:pPr lvl="1"/>
            <a:r>
              <a:rPr lang="en-US" b="1" dirty="0"/>
              <a:t>SELECT * FROM Student WHERE SNO = 113540; </a:t>
            </a:r>
          </a:p>
          <a:p>
            <a:endParaRPr lang="en-US" dirty="0" smtClean="0"/>
          </a:p>
          <a:p>
            <a:r>
              <a:rPr lang="el-GR" dirty="0"/>
              <a:t>Που επιστρέφει μια νέα σχέση με την ακόλουθη μοναδική πλειάδα</a:t>
            </a:r>
            <a:r>
              <a:rPr lang="el-GR" dirty="0" smtClean="0"/>
              <a:t>:</a:t>
            </a:r>
            <a:endParaRPr lang="en-US" dirty="0" smtClean="0"/>
          </a:p>
          <a:p>
            <a:endParaRPr lang="en-US" dirty="0"/>
          </a:p>
          <a:p>
            <a:pPr lvl="1"/>
            <a:r>
              <a:rPr lang="en-US" i="1" dirty="0"/>
              <a:t>&lt;113540,Smith,cs383&gt; </a:t>
            </a:r>
          </a:p>
          <a:p>
            <a:endParaRPr lang="en-US" dirty="0" smtClean="0"/>
          </a:p>
          <a:p>
            <a:pPr marL="285750" indent="-285750">
              <a:buFont typeface="Arial" charset="0"/>
              <a:buChar char="•"/>
            </a:pPr>
            <a:r>
              <a:rPr lang="en-US" dirty="0" smtClean="0"/>
              <a:t>T</a:t>
            </a:r>
            <a:r>
              <a:rPr lang="el-GR" dirty="0"/>
              <a:t>ο αντίστοιχο ερώτημα Prolog θα </a:t>
            </a:r>
            <a:r>
              <a:rPr lang="el-GR" dirty="0" smtClean="0"/>
              <a:t>είναι</a:t>
            </a:r>
            <a:r>
              <a:rPr lang="en-US" dirty="0" smtClean="0"/>
              <a:t>:</a:t>
            </a:r>
          </a:p>
          <a:p>
            <a:endParaRPr lang="en-US" dirty="0"/>
          </a:p>
          <a:p>
            <a:pPr lvl="1"/>
            <a:r>
              <a:rPr lang="en-US" b="1" dirty="0"/>
              <a:t>?- student(113540, Surname, Subject). </a:t>
            </a:r>
            <a:endParaRPr lang="en-US" b="1" dirty="0" smtClean="0"/>
          </a:p>
          <a:p>
            <a:pPr lvl="1"/>
            <a:endParaRPr lang="en-US" b="1" dirty="0"/>
          </a:p>
          <a:p>
            <a:pPr lvl="1"/>
            <a:r>
              <a:rPr lang="el-GR" dirty="0" smtClean="0"/>
              <a:t>Στο παραπάνω </a:t>
            </a:r>
            <a:r>
              <a:rPr lang="en-US" dirty="0" smtClean="0"/>
              <a:t>prolog query </a:t>
            </a:r>
            <a:r>
              <a:rPr lang="el-GR" dirty="0" smtClean="0"/>
              <a:t>κάνουμε </a:t>
            </a:r>
            <a:r>
              <a:rPr lang="en-US" dirty="0" smtClean="0"/>
              <a:t>instantiate </a:t>
            </a:r>
            <a:r>
              <a:rPr lang="el-GR" dirty="0" smtClean="0"/>
              <a:t>το 1ο </a:t>
            </a:r>
          </a:p>
          <a:p>
            <a:pPr lvl="1"/>
            <a:r>
              <a:rPr lang="el-GR" dirty="0" smtClean="0"/>
              <a:t>Όρισμα με την τιμή 113540.</a:t>
            </a:r>
            <a:endParaRPr lang="en-US" dirty="0"/>
          </a:p>
          <a:p>
            <a:endParaRPr lang="en-US" dirty="0"/>
          </a:p>
          <a:p>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33</a:t>
            </a:fld>
            <a:endParaRPr lang="en-US" dirty="0"/>
          </a:p>
        </p:txBody>
      </p:sp>
    </p:spTree>
    <p:extLst>
      <p:ext uri="{BB962C8B-B14F-4D97-AF65-F5344CB8AC3E}">
        <p14:creationId xmlns:p14="http://schemas.microsoft.com/office/powerpoint/2010/main" val="181844613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40283" y="117693"/>
            <a:ext cx="10014280" cy="7848302"/>
          </a:xfrm>
          <a:prstGeom prst="rect">
            <a:avLst/>
          </a:prstGeom>
          <a:noFill/>
        </p:spPr>
        <p:txBody>
          <a:bodyPr wrap="none" rtlCol="0">
            <a:spAutoFit/>
          </a:bodyPr>
          <a:lstStyle/>
          <a:p>
            <a:pPr marL="285750" indent="-285750">
              <a:buFont typeface="Arial" charset="0"/>
              <a:buChar char="•"/>
            </a:pPr>
            <a:r>
              <a:rPr lang="el-GR" dirty="0"/>
              <a:t>Πιο περίπλοκα κριτήρια επιλογής υλοποιούνται με τη </a:t>
            </a:r>
            <a:r>
              <a:rPr lang="el-GR" dirty="0" smtClean="0"/>
              <a:t>χρήση ενσωματωμένων </a:t>
            </a:r>
          </a:p>
          <a:p>
            <a:r>
              <a:rPr lang="el-GR" dirty="0" smtClean="0"/>
              <a:t>κατηγορημάτων από τη </a:t>
            </a:r>
            <a:r>
              <a:rPr lang="el-GR" dirty="0"/>
              <a:t>Prolog. Για παράδειγμα, αν θέλαμε όλους τους </a:t>
            </a:r>
            <a:r>
              <a:rPr lang="el-GR" dirty="0" smtClean="0"/>
              <a:t>μαθητές</a:t>
            </a:r>
          </a:p>
          <a:p>
            <a:r>
              <a:rPr lang="el-GR" dirty="0" smtClean="0"/>
              <a:t> </a:t>
            </a:r>
            <a:r>
              <a:rPr lang="el-GR" dirty="0"/>
              <a:t>των οποίων ο αριθμός είναι μεγαλύτερος από 200000, θα έχουμε το ερώτημα </a:t>
            </a:r>
            <a:r>
              <a:rPr lang="el-GR" dirty="0" smtClean="0"/>
              <a:t>SQL:</a:t>
            </a:r>
          </a:p>
          <a:p>
            <a:endParaRPr lang="el-GR" dirty="0" smtClean="0"/>
          </a:p>
          <a:p>
            <a:pPr lvl="1"/>
            <a:r>
              <a:rPr lang="en-US" b="1" dirty="0"/>
              <a:t>SELECT * FROM Student WHERE SN0 &gt; 200000; </a:t>
            </a:r>
          </a:p>
          <a:p>
            <a:pPr lvl="1"/>
            <a:endParaRPr lang="el-GR" dirty="0" smtClean="0"/>
          </a:p>
          <a:p>
            <a:pPr marL="285750" indent="-285750">
              <a:buFont typeface="Arial" charset="0"/>
              <a:buChar char="•"/>
            </a:pPr>
            <a:r>
              <a:rPr lang="en-US" dirty="0"/>
              <a:t>T</a:t>
            </a:r>
            <a:r>
              <a:rPr lang="el-GR" dirty="0"/>
              <a:t>ο αντίστοιχο ερώτημα Prolog θα είναι</a:t>
            </a:r>
            <a:r>
              <a:rPr lang="en-US" dirty="0"/>
              <a:t>:</a:t>
            </a:r>
          </a:p>
          <a:p>
            <a:endParaRPr lang="en-US" dirty="0"/>
          </a:p>
          <a:p>
            <a:pPr lvl="1"/>
            <a:r>
              <a:rPr lang="en-US" b="1" dirty="0"/>
              <a:t>?- student(SNO,SName,SubjCode), SNO &gt; 200000. </a:t>
            </a:r>
            <a:endParaRPr lang="el-GR" b="1" dirty="0" smtClean="0"/>
          </a:p>
          <a:p>
            <a:pPr lvl="1"/>
            <a:endParaRPr lang="el-GR" b="1" dirty="0" smtClean="0"/>
          </a:p>
          <a:p>
            <a:pPr marL="285750" indent="-285750">
              <a:buFont typeface="Arial" charset="0"/>
              <a:buChar char="•"/>
            </a:pPr>
            <a:r>
              <a:rPr lang="el-GR" dirty="0"/>
              <a:t>Ο διερμηνέας Prolog θα </a:t>
            </a:r>
            <a:r>
              <a:rPr lang="el-GR" dirty="0" smtClean="0"/>
              <a:t>κάνει </a:t>
            </a:r>
            <a:r>
              <a:rPr lang="en-US" dirty="0" smtClean="0"/>
              <a:t>instantiate</a:t>
            </a:r>
            <a:r>
              <a:rPr lang="el-GR" dirty="0" smtClean="0"/>
              <a:t> </a:t>
            </a:r>
            <a:r>
              <a:rPr lang="el-GR" dirty="0"/>
              <a:t>τις μεταβλητές </a:t>
            </a:r>
            <a:r>
              <a:rPr lang="el-GR" dirty="0" smtClean="0"/>
              <a:t>σε</a:t>
            </a:r>
            <a:r>
              <a:rPr lang="en-US" dirty="0" smtClean="0"/>
              <a:t>:</a:t>
            </a:r>
          </a:p>
          <a:p>
            <a:pPr marL="285750" indent="-285750">
              <a:buFont typeface="Arial" charset="0"/>
              <a:buChar char="•"/>
            </a:pPr>
            <a:endParaRPr lang="en-US" b="1" dirty="0"/>
          </a:p>
          <a:p>
            <a:pPr lvl="1"/>
            <a:r>
              <a:rPr lang="en-US" dirty="0"/>
              <a:t>SNO = 324522 </a:t>
            </a:r>
            <a:endParaRPr lang="en-US" dirty="0" smtClean="0"/>
          </a:p>
          <a:p>
            <a:pPr lvl="1"/>
            <a:r>
              <a:rPr lang="en-US" dirty="0" smtClean="0"/>
              <a:t>SName </a:t>
            </a:r>
            <a:r>
              <a:rPr lang="en-US" dirty="0"/>
              <a:t>= ’Wong </a:t>
            </a:r>
            <a:endParaRPr lang="en-US" dirty="0" smtClean="0"/>
          </a:p>
          <a:p>
            <a:pPr lvl="1"/>
            <a:r>
              <a:rPr lang="en-US" dirty="0" smtClean="0"/>
              <a:t>SubjCode </a:t>
            </a:r>
            <a:r>
              <a:rPr lang="en-US" dirty="0"/>
              <a:t>= ’cs3l7’ </a:t>
            </a:r>
            <a:endParaRPr lang="el-GR" dirty="0" smtClean="0"/>
          </a:p>
          <a:p>
            <a:pPr lvl="1"/>
            <a:endParaRPr lang="en-US" dirty="0" smtClean="0"/>
          </a:p>
          <a:p>
            <a:r>
              <a:rPr lang="el-GR" dirty="0"/>
              <a:t>Αν ο χρήστης ζητήσει περαιτέρω λύσεις, χρησιμοποιώντας τον </a:t>
            </a:r>
            <a:r>
              <a:rPr lang="en-US" dirty="0" smtClean="0"/>
              <a:t>operator</a:t>
            </a:r>
            <a:r>
              <a:rPr lang="el-GR" dirty="0" smtClean="0"/>
              <a:t> </a:t>
            </a:r>
            <a:r>
              <a:rPr lang="el-GR" dirty="0"/>
              <a:t>';' στο </a:t>
            </a:r>
            <a:r>
              <a:rPr lang="en-US" dirty="0" smtClean="0"/>
              <a:t>toplevel</a:t>
            </a:r>
          </a:p>
          <a:p>
            <a:r>
              <a:rPr lang="el-GR" dirty="0"/>
              <a:t>η Prolog θα προσπαθήσει να προσφέρει εναλλακτικές </a:t>
            </a:r>
            <a:r>
              <a:rPr lang="el-GR" dirty="0" smtClean="0"/>
              <a:t>λύσεις μέσω</a:t>
            </a:r>
            <a:r>
              <a:rPr lang="en-US" dirty="0" smtClean="0"/>
              <a:t> backtracking</a:t>
            </a:r>
            <a:r>
              <a:rPr lang="el-GR" dirty="0" smtClean="0"/>
              <a:t>.</a:t>
            </a:r>
          </a:p>
          <a:p>
            <a:r>
              <a:rPr lang="el-GR" dirty="0"/>
              <a:t>Αυτό το παράδειγμα φέρνει μια σημαντική διαφορά μεταξύ του Prolog και της σχεσιακής </a:t>
            </a:r>
            <a:endParaRPr lang="el-GR" dirty="0" smtClean="0"/>
          </a:p>
          <a:p>
            <a:r>
              <a:rPr lang="el-GR" dirty="0" smtClean="0"/>
              <a:t>Άλγεβρας που είχαμε τονίσει και προηγουμένως: </a:t>
            </a:r>
            <a:r>
              <a:rPr lang="el-GR" dirty="0"/>
              <a:t>ο μηχανισμός συμπερασμάτων </a:t>
            </a:r>
            <a:r>
              <a:rPr lang="el-GR" dirty="0" smtClean="0"/>
              <a:t>της </a:t>
            </a:r>
          </a:p>
          <a:p>
            <a:r>
              <a:rPr lang="el-GR" dirty="0" smtClean="0"/>
              <a:t>Prolog επεξεργαζεται </a:t>
            </a:r>
            <a:r>
              <a:rPr lang="en-US" b="1" dirty="0" smtClean="0"/>
              <a:t>tuple-at-a-time</a:t>
            </a:r>
            <a:r>
              <a:rPr lang="en-US" dirty="0" smtClean="0"/>
              <a:t>.</a:t>
            </a:r>
            <a:r>
              <a:rPr lang="el-GR" dirty="0"/>
              <a:t> Ενώ ένας διαχειριστής βάσης </a:t>
            </a:r>
            <a:r>
              <a:rPr lang="el-GR" dirty="0" smtClean="0"/>
              <a:t>δεδομένων ( </a:t>
            </a:r>
            <a:r>
              <a:rPr lang="el-GR" dirty="0"/>
              <a:t>το </a:t>
            </a:r>
            <a:endParaRPr lang="el-GR" dirty="0" smtClean="0"/>
          </a:p>
          <a:p>
            <a:r>
              <a:rPr lang="el-GR" dirty="0" smtClean="0"/>
              <a:t>ισοδύναμο </a:t>
            </a:r>
            <a:r>
              <a:rPr lang="el-GR" dirty="0"/>
              <a:t>της σχεσιακής άλγεβρας με έναν μηχανισμό </a:t>
            </a:r>
            <a:r>
              <a:rPr lang="el-GR" dirty="0" smtClean="0"/>
              <a:t>συμπερασμάτων) </a:t>
            </a:r>
            <a:r>
              <a:rPr lang="el-GR" dirty="0"/>
              <a:t>προσδιορίζει </a:t>
            </a:r>
            <a:endParaRPr lang="el-GR" dirty="0" smtClean="0"/>
          </a:p>
          <a:p>
            <a:r>
              <a:rPr lang="el-GR" dirty="0" smtClean="0"/>
              <a:t>το </a:t>
            </a:r>
            <a:r>
              <a:rPr lang="el-GR" dirty="0"/>
              <a:t>υποσύνολο της σχέσης ενώ λειτουργεί σε </a:t>
            </a:r>
            <a:r>
              <a:rPr lang="el-GR" b="1" dirty="0"/>
              <a:t>set-a-time</a:t>
            </a:r>
            <a:r>
              <a:rPr lang="el-GR" dirty="0"/>
              <a:t> για να ικανοποιήσει τις συνθήκες </a:t>
            </a:r>
            <a:endParaRPr lang="el-GR" dirty="0" smtClean="0"/>
          </a:p>
          <a:p>
            <a:r>
              <a:rPr lang="el-GR" dirty="0" smtClean="0"/>
              <a:t>επιλογής</a:t>
            </a:r>
            <a:r>
              <a:rPr lang="el-GR" dirty="0"/>
              <a:t>.</a:t>
            </a:r>
            <a:endParaRPr lang="en-US" dirty="0"/>
          </a:p>
          <a:p>
            <a:pPr marL="742950" lvl="1" indent="-285750">
              <a:buFont typeface="Arial" charset="0"/>
              <a:buChar char="•"/>
            </a:pPr>
            <a:endParaRPr lang="el-GR" b="1" dirty="0" smtClean="0"/>
          </a:p>
          <a:p>
            <a:pPr lvl="1"/>
            <a:endParaRPr lang="en-US" b="1" dirty="0"/>
          </a:p>
          <a:p>
            <a:pPr marL="285750" indent="-285750">
              <a:buFont typeface="Arial" charset="0"/>
              <a:buChar char="•"/>
            </a:pPr>
            <a:endParaRPr lang="el-GR" dirty="0"/>
          </a:p>
          <a:p>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34</a:t>
            </a:fld>
            <a:endParaRPr lang="en-US" dirty="0"/>
          </a:p>
        </p:txBody>
      </p:sp>
    </p:spTree>
    <p:extLst>
      <p:ext uri="{BB962C8B-B14F-4D97-AF65-F5344CB8AC3E}">
        <p14:creationId xmlns:p14="http://schemas.microsoft.com/office/powerpoint/2010/main" val="41299096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682241" y="0"/>
            <a:ext cx="6187010" cy="6834106"/>
          </a:xfrm>
          <a:prstGeom prst="rect">
            <a:avLst/>
          </a:prstGeom>
        </p:spPr>
      </p:pic>
      <p:sp>
        <p:nvSpPr>
          <p:cNvPr id="2" name="Slide Number Placeholder 1"/>
          <p:cNvSpPr>
            <a:spLocks noGrp="1"/>
          </p:cNvSpPr>
          <p:nvPr>
            <p:ph type="sldNum" sz="quarter" idx="12"/>
          </p:nvPr>
        </p:nvSpPr>
        <p:spPr/>
        <p:txBody>
          <a:bodyPr/>
          <a:lstStyle/>
          <a:p>
            <a:fld id="{D57F1E4F-1CFF-5643-939E-217C01CDF565}" type="slidenum">
              <a:rPr lang="en-US" smtClean="0"/>
              <a:pPr/>
              <a:t>35</a:t>
            </a:fld>
            <a:endParaRPr lang="en-US" dirty="0"/>
          </a:p>
        </p:txBody>
      </p:sp>
    </p:spTree>
    <p:extLst>
      <p:ext uri="{BB962C8B-B14F-4D97-AF65-F5344CB8AC3E}">
        <p14:creationId xmlns:p14="http://schemas.microsoft.com/office/powerpoint/2010/main" val="170968948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50695" y="276726"/>
            <a:ext cx="8452955" cy="646331"/>
          </a:xfrm>
          <a:prstGeom prst="rect">
            <a:avLst/>
          </a:prstGeom>
          <a:noFill/>
        </p:spPr>
        <p:txBody>
          <a:bodyPr wrap="none" rtlCol="0">
            <a:spAutoFit/>
          </a:bodyPr>
          <a:lstStyle/>
          <a:p>
            <a:r>
              <a:rPr lang="en-US" b="1" u="sng" dirty="0"/>
              <a:t>Deductive Database </a:t>
            </a:r>
            <a:r>
              <a:rPr lang="en-US" b="1" u="sng" dirty="0" smtClean="0"/>
              <a:t>Systems  (</a:t>
            </a:r>
            <a:r>
              <a:rPr lang="el-GR" u="sng" dirty="0"/>
              <a:t>Επαγωγική Συστήματα Βάσεων Δεδομένων</a:t>
            </a:r>
            <a:r>
              <a:rPr lang="en-US" b="1" u="sng" dirty="0" smtClean="0"/>
              <a:t>)</a:t>
            </a:r>
            <a:r>
              <a:rPr lang="en-US" u="sng" dirty="0" smtClean="0"/>
              <a:t> </a:t>
            </a:r>
            <a:endParaRPr lang="en-US" u="sng" dirty="0"/>
          </a:p>
          <a:p>
            <a:endParaRPr lang="en-US" dirty="0"/>
          </a:p>
        </p:txBody>
      </p:sp>
      <p:sp>
        <p:nvSpPr>
          <p:cNvPr id="3" name="TextBox 2"/>
          <p:cNvSpPr txBox="1"/>
          <p:nvPr/>
        </p:nvSpPr>
        <p:spPr>
          <a:xfrm>
            <a:off x="1794500" y="787782"/>
            <a:ext cx="10517623" cy="6463308"/>
          </a:xfrm>
          <a:prstGeom prst="rect">
            <a:avLst/>
          </a:prstGeom>
          <a:noFill/>
        </p:spPr>
        <p:txBody>
          <a:bodyPr wrap="none" rtlCol="0">
            <a:spAutoFit/>
          </a:bodyPr>
          <a:lstStyle/>
          <a:p>
            <a:pPr marL="285750" indent="-285750">
              <a:buFont typeface="Arial" charset="0"/>
              <a:buChar char="•"/>
            </a:pPr>
            <a:r>
              <a:rPr lang="el-GR" dirty="0" smtClean="0"/>
              <a:t>Η πρόοδος στο </a:t>
            </a:r>
            <a:r>
              <a:rPr lang="en-US" dirty="0"/>
              <a:t> automated </a:t>
            </a:r>
            <a:r>
              <a:rPr lang="en-US" dirty="0" smtClean="0"/>
              <a:t>theorem</a:t>
            </a:r>
            <a:r>
              <a:rPr lang="el-GR" dirty="0" smtClean="0"/>
              <a:t> </a:t>
            </a:r>
            <a:r>
              <a:rPr lang="en-US" dirty="0" smtClean="0"/>
              <a:t>proving </a:t>
            </a:r>
            <a:r>
              <a:rPr lang="el-GR" dirty="0" smtClean="0"/>
              <a:t>και </a:t>
            </a:r>
            <a:r>
              <a:rPr lang="el-GR" dirty="0"/>
              <a:t>αργότερα, ο λογικός προγραμματισμός </a:t>
            </a:r>
            <a:endParaRPr lang="el-GR" dirty="0" smtClean="0"/>
          </a:p>
          <a:p>
            <a:r>
              <a:rPr lang="el-GR" dirty="0"/>
              <a:t>α</a:t>
            </a:r>
            <a:r>
              <a:rPr lang="el-GR" dirty="0" smtClean="0"/>
              <a:t>ποτέλεσαν προέλευση των</a:t>
            </a:r>
            <a:r>
              <a:rPr lang="en-US" dirty="0" smtClean="0"/>
              <a:t> </a:t>
            </a:r>
            <a:r>
              <a:rPr lang="en-US" dirty="0"/>
              <a:t>deductive </a:t>
            </a:r>
            <a:r>
              <a:rPr lang="en-US" dirty="0" smtClean="0"/>
              <a:t>databases</a:t>
            </a:r>
            <a:r>
              <a:rPr lang="el-GR" dirty="0" smtClean="0"/>
              <a:t>.Η εισαγωγή στα </a:t>
            </a:r>
            <a:r>
              <a:rPr lang="en-US" dirty="0" smtClean="0"/>
              <a:t>deductive database </a:t>
            </a:r>
          </a:p>
          <a:p>
            <a:r>
              <a:rPr lang="en-US" dirty="0" smtClean="0"/>
              <a:t>systems </a:t>
            </a:r>
            <a:r>
              <a:rPr lang="el-GR" dirty="0" smtClean="0"/>
              <a:t>θεωρείτε ότι έγινε το 1978 με το βιβλίο</a:t>
            </a:r>
            <a:r>
              <a:rPr lang="en-US" dirty="0" smtClean="0"/>
              <a:t> Logic and Databases (</a:t>
            </a:r>
            <a:r>
              <a:rPr lang="el-GR" dirty="0" smtClean="0"/>
              <a:t>το πρώτο και </a:t>
            </a:r>
            <a:endParaRPr lang="en-US" dirty="0" smtClean="0"/>
          </a:p>
          <a:p>
            <a:r>
              <a:rPr lang="el-GR" dirty="0" smtClean="0"/>
              <a:t>θεμελιώδες βιβλίο που αχολήθηκε με  Λογικό </a:t>
            </a:r>
            <a:r>
              <a:rPr lang="en-US" dirty="0" smtClean="0"/>
              <a:t> </a:t>
            </a:r>
            <a:r>
              <a:rPr lang="el-GR" dirty="0" smtClean="0"/>
              <a:t>προγραμματισμό και βάσεις δεδομένων</a:t>
            </a:r>
            <a:r>
              <a:rPr lang="en-US" dirty="0" smtClean="0"/>
              <a:t>) </a:t>
            </a:r>
            <a:r>
              <a:rPr lang="el-GR" dirty="0" smtClean="0"/>
              <a:t>που </a:t>
            </a:r>
            <a:endParaRPr lang="en-US" dirty="0" smtClean="0"/>
          </a:p>
          <a:p>
            <a:r>
              <a:rPr lang="el-GR" dirty="0" smtClean="0"/>
              <a:t>συντάχθηκε από τους </a:t>
            </a:r>
            <a:r>
              <a:rPr lang="en-US" b="1" u="sng" dirty="0" smtClean="0"/>
              <a:t>Gallaire</a:t>
            </a:r>
            <a:r>
              <a:rPr lang="en-US" dirty="0" smtClean="0"/>
              <a:t> </a:t>
            </a:r>
            <a:r>
              <a:rPr lang="el-GR" dirty="0" smtClean="0"/>
              <a:t>και </a:t>
            </a:r>
            <a:r>
              <a:rPr lang="en-US" b="1" u="sng" dirty="0" smtClean="0"/>
              <a:t>Minker </a:t>
            </a:r>
            <a:r>
              <a:rPr lang="en-US" dirty="0"/>
              <a:t>a</a:t>
            </a:r>
            <a:r>
              <a:rPr lang="el-GR" dirty="0" smtClean="0"/>
              <a:t>ν και αυτό αποτέλεσε την εισαγωγή, η μεγάλη </a:t>
            </a:r>
            <a:endParaRPr lang="en-US" dirty="0" smtClean="0"/>
          </a:p>
          <a:p>
            <a:r>
              <a:rPr lang="el-GR" dirty="0" smtClean="0"/>
              <a:t>πρόοδος που έγινε στα </a:t>
            </a:r>
            <a:r>
              <a:rPr lang="en-US" dirty="0" smtClean="0"/>
              <a:t>deductive Database systems </a:t>
            </a:r>
            <a:r>
              <a:rPr lang="el-GR" dirty="0" smtClean="0"/>
              <a:t>έγινε το 1986 ύστερα από ένα</a:t>
            </a:r>
            <a:endParaRPr lang="en-US" dirty="0" smtClean="0"/>
          </a:p>
          <a:p>
            <a:r>
              <a:rPr lang="en-US" dirty="0" smtClean="0"/>
              <a:t>workshop </a:t>
            </a:r>
            <a:r>
              <a:rPr lang="el-GR" dirty="0" smtClean="0"/>
              <a:t>που οργάνωσε ο </a:t>
            </a:r>
            <a:r>
              <a:rPr lang="en-US" dirty="0" smtClean="0"/>
              <a:t>Minker </a:t>
            </a:r>
            <a:r>
              <a:rPr lang="el-GR" dirty="0" smtClean="0"/>
              <a:t>που</a:t>
            </a:r>
            <a:r>
              <a:rPr lang="en-US" dirty="0" smtClean="0"/>
              <a:t> </a:t>
            </a:r>
            <a:r>
              <a:rPr lang="en-US" dirty="0"/>
              <a:t>o</a:t>
            </a:r>
            <a:r>
              <a:rPr lang="el-GR" dirty="0" smtClean="0"/>
              <a:t>δήγησε στην ανάπτυξη των</a:t>
            </a:r>
            <a:r>
              <a:rPr lang="en-US" dirty="0" smtClean="0"/>
              <a:t> </a:t>
            </a:r>
            <a:r>
              <a:rPr lang="en-US" dirty="0"/>
              <a:t>deductive </a:t>
            </a:r>
            <a:r>
              <a:rPr lang="en-US" dirty="0" smtClean="0"/>
              <a:t>Database</a:t>
            </a:r>
          </a:p>
          <a:p>
            <a:r>
              <a:rPr lang="en-US" dirty="0" smtClean="0"/>
              <a:t> </a:t>
            </a:r>
            <a:r>
              <a:rPr lang="en-US" dirty="0"/>
              <a:t>systems </a:t>
            </a:r>
            <a:r>
              <a:rPr lang="en-US" dirty="0" smtClean="0"/>
              <a:t>.</a:t>
            </a:r>
          </a:p>
          <a:p>
            <a:endParaRPr lang="el-GR" dirty="0"/>
          </a:p>
          <a:p>
            <a:pPr marL="285750" indent="-285750">
              <a:buFont typeface="Arial" charset="0"/>
              <a:buChar char="•"/>
            </a:pPr>
            <a:r>
              <a:rPr lang="el-GR" dirty="0"/>
              <a:t>Τα πρώτα συστήματα περιλάμβαναν MRPPS, DEDUCE-2 και DADM. Το MRPPS </a:t>
            </a:r>
            <a:r>
              <a:rPr lang="el-GR" dirty="0" smtClean="0"/>
              <a:t>ήταν</a:t>
            </a:r>
          </a:p>
          <a:p>
            <a:r>
              <a:rPr lang="el-GR" dirty="0" smtClean="0"/>
              <a:t>ένα </a:t>
            </a:r>
            <a:r>
              <a:rPr lang="el-GR" dirty="0"/>
              <a:t>ερμηνευτικό σύστημα που αναπτύχθηκε στο Maryland από την ομάδα </a:t>
            </a:r>
            <a:r>
              <a:rPr lang="el-GR" dirty="0" smtClean="0"/>
              <a:t>του Minker </a:t>
            </a:r>
          </a:p>
          <a:p>
            <a:r>
              <a:rPr lang="el-GR" dirty="0" smtClean="0"/>
              <a:t>από </a:t>
            </a:r>
            <a:r>
              <a:rPr lang="el-GR" dirty="0"/>
              <a:t>το 1970 έως το 1978, το οποίο διερεύνησε διάφορες </a:t>
            </a:r>
            <a:r>
              <a:rPr lang="en-US" dirty="0"/>
              <a:t>s</a:t>
            </a:r>
            <a:r>
              <a:rPr lang="en-US" dirty="0" smtClean="0"/>
              <a:t>earch </a:t>
            </a:r>
            <a:r>
              <a:rPr lang="en-US" dirty="0"/>
              <a:t>procedures, indexing </a:t>
            </a:r>
            <a:r>
              <a:rPr lang="en-US" dirty="0" smtClean="0"/>
              <a:t>,</a:t>
            </a:r>
          </a:p>
          <a:p>
            <a:r>
              <a:rPr lang="el-GR" dirty="0" smtClean="0"/>
              <a:t>και</a:t>
            </a:r>
            <a:r>
              <a:rPr lang="en-US" dirty="0" smtClean="0"/>
              <a:t> </a:t>
            </a:r>
            <a:r>
              <a:rPr lang="en-US" dirty="0"/>
              <a:t>semantic query optimization</a:t>
            </a:r>
            <a:r>
              <a:rPr lang="el-GR" dirty="0" smtClean="0"/>
              <a:t>. </a:t>
            </a:r>
            <a:r>
              <a:rPr lang="el-GR" dirty="0"/>
              <a:t>Ένα από τα </a:t>
            </a:r>
            <a:r>
              <a:rPr lang="el-GR" dirty="0" smtClean="0"/>
              <a:t>πρώτα </a:t>
            </a:r>
            <a:r>
              <a:rPr lang="el-GR" dirty="0"/>
              <a:t>έγγραφα για την επεξεργασία </a:t>
            </a:r>
            <a:endParaRPr lang="el-GR" dirty="0" smtClean="0"/>
          </a:p>
          <a:p>
            <a:r>
              <a:rPr lang="el-GR" dirty="0" smtClean="0"/>
              <a:t>αναδρομικών </a:t>
            </a:r>
            <a:r>
              <a:rPr lang="el-GR" dirty="0"/>
              <a:t>ερωτημάτων π</a:t>
            </a:r>
            <a:r>
              <a:rPr lang="el-GR" dirty="0" smtClean="0"/>
              <a:t>εριείχε </a:t>
            </a:r>
            <a:r>
              <a:rPr lang="el-GR" dirty="0"/>
              <a:t>την πρώτη  </a:t>
            </a:r>
            <a:r>
              <a:rPr lang="el-GR" dirty="0" smtClean="0"/>
              <a:t>περιγραφή </a:t>
            </a:r>
            <a:r>
              <a:rPr lang="el-GR" dirty="0"/>
              <a:t>περιορισμένων </a:t>
            </a:r>
            <a:r>
              <a:rPr lang="el-GR" dirty="0" smtClean="0"/>
              <a:t>αναδρομικών</a:t>
            </a:r>
          </a:p>
          <a:p>
            <a:r>
              <a:rPr lang="el-GR" dirty="0" smtClean="0"/>
              <a:t>ερωτημάτων</a:t>
            </a:r>
            <a:r>
              <a:rPr lang="el-GR" dirty="0"/>
              <a:t>, τα οποία είναι </a:t>
            </a:r>
            <a:r>
              <a:rPr lang="el-GR" dirty="0" smtClean="0"/>
              <a:t>αναδρομικά ερωτήματα </a:t>
            </a:r>
            <a:r>
              <a:rPr lang="el-GR" dirty="0"/>
              <a:t>που μπορούν να </a:t>
            </a:r>
            <a:r>
              <a:rPr lang="el-GR" dirty="0" smtClean="0"/>
              <a:t>αντικατασταθούν</a:t>
            </a:r>
          </a:p>
          <a:p>
            <a:r>
              <a:rPr lang="el-GR" dirty="0" smtClean="0"/>
              <a:t> </a:t>
            </a:r>
            <a:r>
              <a:rPr lang="el-GR" dirty="0"/>
              <a:t>από μη αναδρομικά </a:t>
            </a:r>
            <a:r>
              <a:rPr lang="el-GR" dirty="0" smtClean="0"/>
              <a:t>ισοδύναμα.</a:t>
            </a:r>
          </a:p>
          <a:p>
            <a:endParaRPr lang="el-GR" dirty="0"/>
          </a:p>
          <a:p>
            <a:pPr marL="285750" indent="-285750">
              <a:buFont typeface="Arial" charset="0"/>
              <a:buChar char="•"/>
            </a:pPr>
            <a:r>
              <a:rPr lang="el-GR" dirty="0"/>
              <a:t>Οι </a:t>
            </a:r>
            <a:r>
              <a:rPr lang="el-GR" b="1" dirty="0"/>
              <a:t>Emden</a:t>
            </a:r>
            <a:r>
              <a:rPr lang="el-GR" dirty="0"/>
              <a:t> και </a:t>
            </a:r>
            <a:r>
              <a:rPr lang="el-GR" b="1" dirty="0"/>
              <a:t>Kowalski</a:t>
            </a:r>
            <a:r>
              <a:rPr lang="el-GR" dirty="0"/>
              <a:t> </a:t>
            </a:r>
            <a:r>
              <a:rPr lang="el-GR" dirty="0" smtClean="0"/>
              <a:t>έδειξαν</a:t>
            </a:r>
            <a:r>
              <a:rPr lang="el-GR" dirty="0"/>
              <a:t>, το 1976, ότι το ελάχιστο σημείο σταθερότητας </a:t>
            </a:r>
            <a:r>
              <a:rPr lang="el-GR" dirty="0" smtClean="0"/>
              <a:t>(</a:t>
            </a:r>
            <a:r>
              <a:rPr lang="en-US" dirty="0" smtClean="0"/>
              <a:t>least</a:t>
            </a:r>
          </a:p>
          <a:p>
            <a:r>
              <a:rPr lang="en-US" dirty="0" smtClean="0"/>
              <a:t>fixpoint</a:t>
            </a:r>
            <a:r>
              <a:rPr lang="el-GR" dirty="0" smtClean="0"/>
              <a:t>)</a:t>
            </a:r>
            <a:r>
              <a:rPr lang="en-US" dirty="0" smtClean="0"/>
              <a:t> </a:t>
            </a:r>
            <a:r>
              <a:rPr lang="el-GR" dirty="0" smtClean="0"/>
              <a:t>ενός </a:t>
            </a:r>
            <a:r>
              <a:rPr lang="en-US" dirty="0" smtClean="0"/>
              <a:t> </a:t>
            </a:r>
            <a:r>
              <a:rPr lang="el-GR" dirty="0" smtClean="0"/>
              <a:t>λογικού </a:t>
            </a:r>
            <a:r>
              <a:rPr lang="el-GR" dirty="0"/>
              <a:t>προγράμματος Horn-clause συμπίπτει με το ελάχιστο μοντέλο </a:t>
            </a:r>
            <a:endParaRPr lang="en-US" dirty="0" smtClean="0"/>
          </a:p>
          <a:p>
            <a:r>
              <a:rPr lang="el-GR" dirty="0" smtClean="0"/>
              <a:t>Herbrand</a:t>
            </a:r>
            <a:r>
              <a:rPr lang="el-GR" dirty="0"/>
              <a:t>. </a:t>
            </a:r>
            <a:r>
              <a:rPr lang="el-GR" dirty="0" smtClean="0"/>
              <a:t>Αυτό </a:t>
            </a:r>
            <a:r>
              <a:rPr lang="el-GR" dirty="0"/>
              <a:t>παρείχε ένα σταθερό υπόβαθρο για τη σημασιολογία των </a:t>
            </a:r>
            <a:r>
              <a:rPr lang="el-GR" dirty="0" smtClean="0"/>
              <a:t>λογικών</a:t>
            </a:r>
            <a:endParaRPr lang="en-US" dirty="0" smtClean="0"/>
          </a:p>
          <a:p>
            <a:r>
              <a:rPr lang="el-GR" dirty="0" smtClean="0"/>
              <a:t>προγραμμάτων, </a:t>
            </a:r>
            <a:r>
              <a:rPr lang="el-GR" dirty="0"/>
              <a:t>ειδικά </a:t>
            </a:r>
            <a:r>
              <a:rPr lang="en-US" dirty="0"/>
              <a:t>deductive databases</a:t>
            </a:r>
            <a:r>
              <a:rPr lang="el-GR" dirty="0" smtClean="0"/>
              <a:t>, </a:t>
            </a:r>
            <a:r>
              <a:rPr lang="el-GR" dirty="0"/>
              <a:t>δεδομένου ότι ο υπολογισμός σταθερών </a:t>
            </a:r>
            <a:endParaRPr lang="en-US" dirty="0" smtClean="0"/>
          </a:p>
          <a:p>
            <a:r>
              <a:rPr lang="el-GR" dirty="0" smtClean="0"/>
              <a:t>σημείων</a:t>
            </a:r>
            <a:r>
              <a:rPr lang="en-US" dirty="0" smtClean="0"/>
              <a:t> </a:t>
            </a:r>
            <a:r>
              <a:rPr lang="el-GR" dirty="0" smtClean="0"/>
              <a:t>είναι </a:t>
            </a:r>
            <a:r>
              <a:rPr lang="el-GR" dirty="0"/>
              <a:t>η </a:t>
            </a:r>
            <a:r>
              <a:rPr lang="en-US" dirty="0" smtClean="0"/>
              <a:t>operational</a:t>
            </a:r>
            <a:r>
              <a:rPr lang="el-GR" dirty="0" smtClean="0"/>
              <a:t> </a:t>
            </a:r>
            <a:r>
              <a:rPr lang="el-GR" dirty="0"/>
              <a:t>σημασιολογία που σχετίζεται με τις </a:t>
            </a:r>
            <a:r>
              <a:rPr lang="en-US" dirty="0"/>
              <a:t>deductive </a:t>
            </a:r>
            <a:r>
              <a:rPr lang="en-US" dirty="0" smtClean="0"/>
              <a:t>databases.</a:t>
            </a:r>
          </a:p>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36</a:t>
            </a:fld>
            <a:endParaRPr lang="en-US" dirty="0"/>
          </a:p>
        </p:txBody>
      </p:sp>
    </p:spTree>
    <p:extLst>
      <p:ext uri="{BB962C8B-B14F-4D97-AF65-F5344CB8AC3E}">
        <p14:creationId xmlns:p14="http://schemas.microsoft.com/office/powerpoint/2010/main" val="142408738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13020" y="601579"/>
            <a:ext cx="10208244" cy="5632311"/>
          </a:xfrm>
          <a:prstGeom prst="rect">
            <a:avLst/>
          </a:prstGeom>
          <a:noFill/>
        </p:spPr>
        <p:txBody>
          <a:bodyPr wrap="none" rtlCol="0">
            <a:spAutoFit/>
          </a:bodyPr>
          <a:lstStyle/>
          <a:p>
            <a:pPr marL="285750" indent="-285750">
              <a:buFont typeface="Arial" charset="0"/>
              <a:buChar char="•"/>
            </a:pPr>
            <a:r>
              <a:rPr lang="el-GR" dirty="0" smtClean="0"/>
              <a:t>Για λόγους πληρότητας αναφέρουμε τον ορισμό της δομής και του μοντέλου </a:t>
            </a:r>
            <a:r>
              <a:rPr lang="en-US" dirty="0" smtClean="0"/>
              <a:t>Herbrand </a:t>
            </a:r>
            <a:r>
              <a:rPr lang="el-GR" dirty="0" smtClean="0"/>
              <a:t>:</a:t>
            </a:r>
          </a:p>
          <a:p>
            <a:pPr marL="285750" indent="-285750">
              <a:buFont typeface="Arial" charset="0"/>
              <a:buChar char="•"/>
            </a:pPr>
            <a:endParaRPr lang="el-GR" dirty="0"/>
          </a:p>
          <a:p>
            <a:pPr marL="742950" lvl="1" indent="-285750">
              <a:buFont typeface="Arial" charset="0"/>
              <a:buChar char="•"/>
            </a:pPr>
            <a:r>
              <a:rPr lang="el-GR" dirty="0" smtClean="0"/>
              <a:t>Ορισμός: </a:t>
            </a:r>
            <a:r>
              <a:rPr lang="el-GR" dirty="0"/>
              <a:t>Έστω S μια δομή, με το λεξιλόγιο σ και το σύμπαν U. </a:t>
            </a:r>
            <a:r>
              <a:rPr lang="el-GR" dirty="0" smtClean="0"/>
              <a:t>Έστω </a:t>
            </a:r>
            <a:r>
              <a:rPr lang="el-GR" dirty="0"/>
              <a:t>T είναι </a:t>
            </a:r>
            <a:r>
              <a:rPr lang="el-GR" dirty="0" smtClean="0"/>
              <a:t>το</a:t>
            </a:r>
          </a:p>
          <a:p>
            <a:pPr lvl="1"/>
            <a:r>
              <a:rPr lang="el-GR" dirty="0" smtClean="0"/>
              <a:t> </a:t>
            </a:r>
            <a:r>
              <a:rPr lang="el-GR" dirty="0"/>
              <a:t>σύνολο όλων των όρων πάνω σ και T0 είναι το υποσύνολο όλων των </a:t>
            </a:r>
            <a:r>
              <a:rPr lang="en-US" dirty="0" smtClean="0"/>
              <a:t>variable-free</a:t>
            </a:r>
            <a:endParaRPr lang="el-GR" dirty="0" smtClean="0"/>
          </a:p>
          <a:p>
            <a:pPr lvl="1"/>
            <a:r>
              <a:rPr lang="el-GR" dirty="0"/>
              <a:t> </a:t>
            </a:r>
            <a:r>
              <a:rPr lang="el-GR" dirty="0" smtClean="0"/>
              <a:t>όρων</a:t>
            </a:r>
            <a:r>
              <a:rPr lang="el-GR" dirty="0"/>
              <a:t>. S λέγεται ότι είναι μια δομή Herbrand </a:t>
            </a:r>
            <a:r>
              <a:rPr lang="el-GR" dirty="0" smtClean="0"/>
              <a:t>ανν:</a:t>
            </a:r>
          </a:p>
          <a:p>
            <a:pPr marL="1200150" lvl="2" indent="-285750">
              <a:buFont typeface="Courier New" charset="0"/>
              <a:buChar char="o"/>
            </a:pPr>
            <a:endParaRPr lang="el-GR" dirty="0"/>
          </a:p>
          <a:p>
            <a:pPr marL="1314450" lvl="2" indent="-400050">
              <a:buFont typeface="+mj-lt"/>
              <a:buAutoNum type="romanLcPeriod"/>
            </a:pPr>
            <a:r>
              <a:rPr lang="en-US" i="1" dirty="0" smtClean="0"/>
              <a:t>U</a:t>
            </a:r>
            <a:r>
              <a:rPr lang="en-US" dirty="0" smtClean="0"/>
              <a:t> </a:t>
            </a:r>
            <a:r>
              <a:rPr lang="en-US" dirty="0"/>
              <a:t>= </a:t>
            </a:r>
            <a:r>
              <a:rPr lang="en-US" i="1" dirty="0"/>
              <a:t>T</a:t>
            </a:r>
            <a:r>
              <a:rPr lang="en-US" i="1" baseline="-25000" dirty="0"/>
              <a:t>0</a:t>
            </a:r>
            <a:endParaRPr lang="en-US" dirty="0"/>
          </a:p>
          <a:p>
            <a:pPr marL="1314450" lvl="2" indent="-400050">
              <a:buFont typeface="+mj-lt"/>
              <a:buAutoNum type="romanLcPeriod"/>
            </a:pPr>
            <a:r>
              <a:rPr lang="en-US" dirty="0"/>
              <a:t>f</a:t>
            </a:r>
            <a:r>
              <a:rPr lang="en-US" b="1" baseline="30000" dirty="0"/>
              <a:t>S</a:t>
            </a:r>
            <a:r>
              <a:rPr lang="en-US" dirty="0"/>
              <a:t>(t</a:t>
            </a:r>
            <a:r>
              <a:rPr lang="en-US" baseline="-25000" dirty="0"/>
              <a:t>1</a:t>
            </a:r>
            <a:r>
              <a:rPr lang="en-US" dirty="0"/>
              <a:t>, ..., t</a:t>
            </a:r>
            <a:r>
              <a:rPr lang="en-US" baseline="-25000" dirty="0"/>
              <a:t>n</a:t>
            </a:r>
            <a:r>
              <a:rPr lang="en-US" dirty="0"/>
              <a:t>) = f(t</a:t>
            </a:r>
            <a:r>
              <a:rPr lang="en-US" baseline="-25000" dirty="0"/>
              <a:t>1</a:t>
            </a:r>
            <a:r>
              <a:rPr lang="en-US" dirty="0"/>
              <a:t>, ..., t</a:t>
            </a:r>
            <a:r>
              <a:rPr lang="en-US" baseline="-25000" dirty="0"/>
              <a:t>n</a:t>
            </a:r>
            <a:r>
              <a:rPr lang="en-US" dirty="0"/>
              <a:t>) </a:t>
            </a:r>
            <a:r>
              <a:rPr lang="el-GR" dirty="0" smtClean="0"/>
              <a:t>για κάθε σύμβολο </a:t>
            </a:r>
            <a:r>
              <a:rPr lang="en-US" dirty="0" smtClean="0"/>
              <a:t>n-ary function l </a:t>
            </a:r>
            <a:r>
              <a:rPr lang="en-US" dirty="0"/>
              <a:t>f ∈ </a:t>
            </a:r>
            <a:r>
              <a:rPr lang="en-US" b="1" dirty="0"/>
              <a:t>σ</a:t>
            </a:r>
            <a:r>
              <a:rPr lang="en-US" dirty="0"/>
              <a:t> and t</a:t>
            </a:r>
            <a:r>
              <a:rPr lang="en-US" baseline="-25000" dirty="0"/>
              <a:t>1</a:t>
            </a:r>
            <a:r>
              <a:rPr lang="en-US" dirty="0"/>
              <a:t>, ..., </a:t>
            </a:r>
            <a:r>
              <a:rPr lang="en-US" dirty="0" smtClean="0"/>
              <a:t>t</a:t>
            </a:r>
            <a:r>
              <a:rPr lang="en-US" baseline="-25000" dirty="0" smtClean="0"/>
              <a:t>n</a:t>
            </a:r>
            <a:r>
              <a:rPr lang="en-US" dirty="0" smtClean="0"/>
              <a:t>∈ </a:t>
            </a:r>
            <a:r>
              <a:rPr lang="en-US" i="1" dirty="0"/>
              <a:t>T</a:t>
            </a:r>
            <a:r>
              <a:rPr lang="en-US" baseline="-25000" dirty="0"/>
              <a:t>0</a:t>
            </a:r>
            <a:endParaRPr lang="en-US" dirty="0"/>
          </a:p>
          <a:p>
            <a:pPr marL="1314450" lvl="2" indent="-400050">
              <a:buFont typeface="+mj-lt"/>
              <a:buAutoNum type="romanLcPeriod"/>
            </a:pPr>
            <a:r>
              <a:rPr lang="en-US" dirty="0"/>
              <a:t>c</a:t>
            </a:r>
            <a:r>
              <a:rPr lang="en-US" b="1" baseline="30000" dirty="0"/>
              <a:t>S</a:t>
            </a:r>
            <a:r>
              <a:rPr lang="en-US" dirty="0"/>
              <a:t> = c </a:t>
            </a:r>
            <a:r>
              <a:rPr lang="el-GR" dirty="0" smtClean="0"/>
              <a:t>για κάθε σταθερά</a:t>
            </a:r>
            <a:r>
              <a:rPr lang="en-US" dirty="0" smtClean="0"/>
              <a:t> </a:t>
            </a:r>
            <a:r>
              <a:rPr lang="en-US" dirty="0"/>
              <a:t>c ∈ </a:t>
            </a:r>
            <a:r>
              <a:rPr lang="en-US" b="1" dirty="0" smtClean="0"/>
              <a:t>σ</a:t>
            </a:r>
          </a:p>
          <a:p>
            <a:pPr lvl="2"/>
            <a:endParaRPr lang="en-US" dirty="0" smtClean="0"/>
          </a:p>
          <a:p>
            <a:pPr lvl="2"/>
            <a:r>
              <a:rPr lang="en-US" dirty="0" smtClean="0"/>
              <a:t>(</a:t>
            </a:r>
            <a:r>
              <a:rPr lang="el-GR" dirty="0" smtClean="0"/>
              <a:t>Το σύμπαν</a:t>
            </a:r>
            <a:r>
              <a:rPr lang="en-US" dirty="0" smtClean="0"/>
              <a:t>(Universe U)</a:t>
            </a:r>
            <a:r>
              <a:rPr lang="el-GR" dirty="0" smtClean="0"/>
              <a:t> </a:t>
            </a:r>
            <a:r>
              <a:rPr lang="el-GR" dirty="0"/>
              <a:t>Herbrand μιας γλώσσας πρώτης τάξης Lσ, είναι το </a:t>
            </a:r>
            <a:endParaRPr lang="en-US" dirty="0" smtClean="0"/>
          </a:p>
          <a:p>
            <a:pPr lvl="2"/>
            <a:r>
              <a:rPr lang="el-GR" dirty="0" smtClean="0"/>
              <a:t>σύνολο </a:t>
            </a:r>
            <a:r>
              <a:rPr lang="el-GR" dirty="0"/>
              <a:t>όλων </a:t>
            </a:r>
            <a:r>
              <a:rPr lang="el-GR" dirty="0" smtClean="0"/>
              <a:t>των</a:t>
            </a:r>
            <a:r>
              <a:rPr lang="en-US" dirty="0"/>
              <a:t> </a:t>
            </a:r>
            <a:r>
              <a:rPr lang="en-US" dirty="0" smtClean="0"/>
              <a:t>ground </a:t>
            </a:r>
            <a:r>
              <a:rPr lang="el-GR" dirty="0" smtClean="0"/>
              <a:t>όρων </a:t>
            </a:r>
            <a:r>
              <a:rPr lang="el-GR" dirty="0"/>
              <a:t>του </a:t>
            </a:r>
            <a:r>
              <a:rPr lang="el-GR" dirty="0" smtClean="0"/>
              <a:t>Lσ, αυτός είναι ο λόγος που επιλέγουμε </a:t>
            </a:r>
          </a:p>
          <a:p>
            <a:pPr lvl="2"/>
            <a:r>
              <a:rPr lang="el-GR" dirty="0" smtClean="0"/>
              <a:t>εξ ορισμού </a:t>
            </a:r>
            <a:r>
              <a:rPr lang="en-US" i="1" dirty="0"/>
              <a:t>U</a:t>
            </a:r>
            <a:r>
              <a:rPr lang="en-US" dirty="0"/>
              <a:t> = </a:t>
            </a:r>
            <a:r>
              <a:rPr lang="en-US" i="1" dirty="0" smtClean="0"/>
              <a:t>T</a:t>
            </a:r>
            <a:r>
              <a:rPr lang="en-US" i="1" baseline="-25000" dirty="0" smtClean="0"/>
              <a:t>0</a:t>
            </a:r>
            <a:r>
              <a:rPr lang="el-GR" i="1" baseline="-25000" dirty="0" smtClean="0"/>
              <a:t>  </a:t>
            </a:r>
            <a:r>
              <a:rPr lang="el-GR" i="1" dirty="0" smtClean="0"/>
              <a:t>στα παραπάνω)</a:t>
            </a:r>
            <a:endParaRPr lang="en-US" dirty="0"/>
          </a:p>
          <a:p>
            <a:pPr lvl="1"/>
            <a:endParaRPr lang="el-GR" dirty="0" smtClean="0"/>
          </a:p>
          <a:p>
            <a:pPr lvl="1"/>
            <a:endParaRPr lang="en-US" u="sng" dirty="0" smtClean="0"/>
          </a:p>
          <a:p>
            <a:pPr marL="742950" lvl="1" indent="-285750">
              <a:buFont typeface="Arial" charset="0"/>
              <a:buChar char="•"/>
            </a:pPr>
            <a:r>
              <a:rPr lang="el-GR" u="sng" dirty="0" smtClean="0"/>
              <a:t>Παρατηρήσεις </a:t>
            </a:r>
            <a:r>
              <a:rPr lang="en-US" u="sng" dirty="0" smtClean="0"/>
              <a:t>:</a:t>
            </a:r>
          </a:p>
          <a:p>
            <a:pPr lvl="2"/>
            <a:r>
              <a:rPr lang="en-US" dirty="0" smtClean="0"/>
              <a:t>- </a:t>
            </a:r>
            <a:r>
              <a:rPr lang="el-GR" dirty="0" smtClean="0"/>
              <a:t>U </a:t>
            </a:r>
            <a:r>
              <a:rPr lang="el-GR" dirty="0"/>
              <a:t>είναι το σύμπαν Herbrand του σ.    </a:t>
            </a:r>
            <a:endParaRPr lang="en-US" dirty="0" smtClean="0"/>
          </a:p>
          <a:p>
            <a:pPr lvl="2"/>
            <a:r>
              <a:rPr lang="en-US" dirty="0" smtClean="0"/>
              <a:t>- </a:t>
            </a:r>
            <a:r>
              <a:rPr lang="el-GR" dirty="0" smtClean="0"/>
              <a:t>Μια </a:t>
            </a:r>
            <a:r>
              <a:rPr lang="el-GR" dirty="0"/>
              <a:t>δομή Herbrand που είναι ένα μοντέλο μιας θεωρίας </a:t>
            </a:r>
            <a:r>
              <a:rPr lang="el-GR" dirty="0" smtClean="0"/>
              <a:t>Τ,</a:t>
            </a:r>
            <a:endParaRPr lang="en-US" dirty="0" smtClean="0"/>
          </a:p>
          <a:p>
            <a:pPr lvl="2"/>
            <a:r>
              <a:rPr lang="en-US" dirty="0" smtClean="0"/>
              <a:t>  </a:t>
            </a:r>
            <a:r>
              <a:rPr lang="el-GR" dirty="0" smtClean="0"/>
              <a:t>καλείται </a:t>
            </a:r>
            <a:r>
              <a:rPr lang="el-GR" dirty="0"/>
              <a:t>το μοντέλο Herbrand του Τ.</a:t>
            </a:r>
            <a:endParaRPr lang="en-US" dirty="0" smtClean="0"/>
          </a:p>
          <a:p>
            <a:pPr marL="285750" indent="-285750">
              <a:buFont typeface="Arial" charset="0"/>
              <a:buChar char="•"/>
            </a:pP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37</a:t>
            </a:fld>
            <a:endParaRPr lang="en-US" dirty="0"/>
          </a:p>
        </p:txBody>
      </p:sp>
    </p:spTree>
    <p:extLst>
      <p:ext uri="{BB962C8B-B14F-4D97-AF65-F5344CB8AC3E}">
        <p14:creationId xmlns:p14="http://schemas.microsoft.com/office/powerpoint/2010/main" val="35684604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40042" y="637674"/>
            <a:ext cx="10289996" cy="3970318"/>
          </a:xfrm>
          <a:prstGeom prst="rect">
            <a:avLst/>
          </a:prstGeom>
          <a:noFill/>
        </p:spPr>
        <p:txBody>
          <a:bodyPr wrap="none" rtlCol="0">
            <a:spAutoFit/>
          </a:bodyPr>
          <a:lstStyle/>
          <a:p>
            <a:pPr marL="285750" indent="-285750">
              <a:buFont typeface="Arial" charset="0"/>
              <a:buChar char="•"/>
            </a:pPr>
            <a:endParaRPr lang="el-GR" dirty="0" smtClean="0"/>
          </a:p>
          <a:p>
            <a:pPr marL="285750" indent="-285750">
              <a:buFont typeface="Arial" charset="0"/>
              <a:buChar char="•"/>
            </a:pPr>
            <a:r>
              <a:rPr lang="el-GR" dirty="0" smtClean="0"/>
              <a:t>Μια </a:t>
            </a:r>
            <a:r>
              <a:rPr lang="el-GR" dirty="0"/>
              <a:t>από τις πρώτες αποτελεσματικές τεχνικές για την αξιολόγηση των αναδρομικών</a:t>
            </a:r>
            <a:endParaRPr lang="en-US" dirty="0"/>
          </a:p>
          <a:p>
            <a:r>
              <a:rPr lang="el-GR" dirty="0"/>
              <a:t> ερωτημάτων σε ένα περιβάλλον βάσης δεδομένων προτάθηκε από τους </a:t>
            </a:r>
            <a:r>
              <a:rPr lang="el-GR" b="1" dirty="0"/>
              <a:t>Henschen</a:t>
            </a:r>
            <a:r>
              <a:rPr lang="el-GR" dirty="0"/>
              <a:t> και </a:t>
            </a:r>
            <a:endParaRPr lang="en-US" dirty="0"/>
          </a:p>
          <a:p>
            <a:r>
              <a:rPr lang="el-GR" b="1" dirty="0"/>
              <a:t>Naqvi</a:t>
            </a:r>
            <a:r>
              <a:rPr lang="el-GR" dirty="0"/>
              <a:t> . Τα προηγούμενα συστήματα είχαν χρησιμοποιήσει στρατηγικές βασισμένες σε </a:t>
            </a:r>
            <a:endParaRPr lang="en-US" dirty="0"/>
          </a:p>
          <a:p>
            <a:r>
              <a:rPr lang="el-GR" dirty="0"/>
              <a:t>ανάλυση, οι οποίες δεν ήταν κατάλληλες για εφαρμογές με μεγάλα σύνολα δεδομένων </a:t>
            </a:r>
            <a:endParaRPr lang="en-US" dirty="0"/>
          </a:p>
          <a:p>
            <a:r>
              <a:rPr lang="el-GR" dirty="0"/>
              <a:t>ή σχετικά απλές </a:t>
            </a:r>
            <a:r>
              <a:rPr lang="el-GR" dirty="0" smtClean="0"/>
              <a:t>τεχνικές</a:t>
            </a:r>
          </a:p>
          <a:p>
            <a:endParaRPr lang="en-US" dirty="0"/>
          </a:p>
          <a:p>
            <a:pPr marL="285750" indent="-285750">
              <a:buFont typeface="Arial" charset="0"/>
              <a:buChar char="•"/>
            </a:pPr>
            <a:endParaRPr lang="en-US" dirty="0"/>
          </a:p>
          <a:p>
            <a:pPr marL="285750" indent="-285750">
              <a:buFont typeface="Arial" charset="0"/>
              <a:buChar char="•"/>
            </a:pPr>
            <a:r>
              <a:rPr lang="el-GR" dirty="0"/>
              <a:t>Το 1984, με την έναρξη τριών μεγάλων έργων, δύο στις Η.Π.Α. και ένα στην Ευρώπη, </a:t>
            </a:r>
            <a:endParaRPr lang="en-US" dirty="0"/>
          </a:p>
          <a:p>
            <a:r>
              <a:rPr lang="el-GR" dirty="0"/>
              <a:t>ο τομέας των </a:t>
            </a:r>
            <a:r>
              <a:rPr lang="en-US" dirty="0"/>
              <a:t>deductive databases</a:t>
            </a:r>
            <a:r>
              <a:rPr lang="el-GR" dirty="0"/>
              <a:t>, και ειδικότερα η αναδρομική επεξεργασία ερωτημάτων,</a:t>
            </a:r>
            <a:endParaRPr lang="en-US" dirty="0"/>
          </a:p>
          <a:p>
            <a:r>
              <a:rPr lang="el-GR" dirty="0"/>
              <a:t>έγινε πολύ δραστήριος. Σημαντικές ερευνητικές συνεισφορές και η κατασκευή πρωτοτύπων </a:t>
            </a:r>
            <a:endParaRPr lang="en-US" dirty="0"/>
          </a:p>
          <a:p>
            <a:r>
              <a:rPr lang="el-GR" dirty="0"/>
              <a:t>συστημάτων </a:t>
            </a:r>
            <a:r>
              <a:rPr lang="el-GR" dirty="0" smtClean="0"/>
              <a:t>όπως το </a:t>
            </a:r>
            <a:r>
              <a:rPr lang="en-US" dirty="0" smtClean="0"/>
              <a:t>project Nail! </a:t>
            </a:r>
            <a:r>
              <a:rPr lang="el-GR" dirty="0" smtClean="0"/>
              <a:t>στο </a:t>
            </a:r>
            <a:r>
              <a:rPr lang="el-GR" dirty="0"/>
              <a:t>Stanford, το </a:t>
            </a:r>
            <a:r>
              <a:rPr lang="en-US" dirty="0" smtClean="0"/>
              <a:t>project</a:t>
            </a:r>
            <a:r>
              <a:rPr lang="el-GR" dirty="0" smtClean="0"/>
              <a:t> </a:t>
            </a:r>
            <a:r>
              <a:rPr lang="el-GR" dirty="0"/>
              <a:t>LDL στο MCC στο </a:t>
            </a:r>
            <a:r>
              <a:rPr lang="en-US" dirty="0" smtClean="0"/>
              <a:t>Austin </a:t>
            </a:r>
            <a:r>
              <a:rPr lang="el-GR" dirty="0"/>
              <a:t>και </a:t>
            </a:r>
            <a:r>
              <a:rPr lang="el-GR" dirty="0" smtClean="0"/>
              <a:t>το</a:t>
            </a:r>
            <a:endParaRPr lang="en-US" dirty="0" smtClean="0"/>
          </a:p>
          <a:p>
            <a:r>
              <a:rPr lang="en-US" dirty="0" smtClean="0"/>
              <a:t>project</a:t>
            </a:r>
            <a:r>
              <a:rPr lang="el-GR" dirty="0" smtClean="0"/>
              <a:t> </a:t>
            </a:r>
            <a:r>
              <a:rPr lang="el-GR" dirty="0"/>
              <a:t>deductive </a:t>
            </a:r>
            <a:r>
              <a:rPr lang="el-GR" dirty="0" smtClean="0"/>
              <a:t>database </a:t>
            </a:r>
            <a:r>
              <a:rPr lang="el-GR" dirty="0"/>
              <a:t>στο </a:t>
            </a:r>
            <a:r>
              <a:rPr lang="el-GR" dirty="0" smtClean="0"/>
              <a:t>ECRC.</a:t>
            </a:r>
            <a:endParaRPr lang="en-US" dirty="0"/>
          </a:p>
          <a:p>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38</a:t>
            </a:fld>
            <a:endParaRPr lang="en-US" dirty="0"/>
          </a:p>
        </p:txBody>
      </p:sp>
    </p:spTree>
    <p:extLst>
      <p:ext uri="{BB962C8B-B14F-4D97-AF65-F5344CB8AC3E}">
        <p14:creationId xmlns:p14="http://schemas.microsoft.com/office/powerpoint/2010/main" val="207873783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52863" y="108284"/>
            <a:ext cx="10491975" cy="7294305"/>
          </a:xfrm>
          <a:prstGeom prst="rect">
            <a:avLst/>
          </a:prstGeom>
          <a:noFill/>
        </p:spPr>
        <p:txBody>
          <a:bodyPr wrap="none" rtlCol="0">
            <a:spAutoFit/>
          </a:bodyPr>
          <a:lstStyle/>
          <a:p>
            <a:pPr marL="285750" indent="-285750">
              <a:buFont typeface="Wingdings" charset="2"/>
              <a:buChar char="Ø"/>
            </a:pPr>
            <a:r>
              <a:rPr lang="el-GR" b="1" u="sng" dirty="0" smtClean="0"/>
              <a:t>Οι τεχνικές Ενσωμάτωσης :</a:t>
            </a:r>
          </a:p>
          <a:p>
            <a:pPr marL="285750" indent="-285750">
              <a:buFont typeface="Wingdings" charset="2"/>
              <a:buChar char="Ø"/>
            </a:pPr>
            <a:endParaRPr lang="el-GR" b="1" u="sng" dirty="0"/>
          </a:p>
          <a:p>
            <a:pPr marL="742950" lvl="1" indent="-285750">
              <a:buFont typeface="Wingdings" charset="2"/>
              <a:buChar char="v"/>
            </a:pPr>
            <a:r>
              <a:rPr lang="el-GR" dirty="0"/>
              <a:t>Σύμφωνα με τους </a:t>
            </a:r>
            <a:r>
              <a:rPr lang="el-GR" b="1" dirty="0"/>
              <a:t>Brodie</a:t>
            </a:r>
            <a:r>
              <a:rPr lang="el-GR" dirty="0"/>
              <a:t> και </a:t>
            </a:r>
            <a:r>
              <a:rPr lang="el-GR" b="1" dirty="0" smtClean="0"/>
              <a:t>Jarke</a:t>
            </a:r>
            <a:r>
              <a:rPr lang="el-GR" dirty="0" smtClean="0"/>
              <a:t> </a:t>
            </a:r>
            <a:r>
              <a:rPr lang="el-GR" dirty="0"/>
              <a:t>υπάρχουν τέσσερις γενικές μέθοδοι συνδυασμού </a:t>
            </a:r>
            <a:endParaRPr lang="el-GR" dirty="0" smtClean="0"/>
          </a:p>
          <a:p>
            <a:pPr lvl="1"/>
            <a:r>
              <a:rPr lang="el-GR" dirty="0" smtClean="0"/>
              <a:t>στοιχείων </a:t>
            </a:r>
            <a:r>
              <a:rPr lang="el-GR" dirty="0"/>
              <a:t>του Prolog και ενός συστήματος σχεσιακής βάσης </a:t>
            </a:r>
            <a:r>
              <a:rPr lang="el-GR" dirty="0" smtClean="0"/>
              <a:t>δεδομένων:</a:t>
            </a:r>
          </a:p>
          <a:p>
            <a:pPr lvl="1"/>
            <a:endParaRPr lang="el-GR" b="1" u="sng" dirty="0"/>
          </a:p>
          <a:p>
            <a:pPr marL="1257300" lvl="2" indent="-342900">
              <a:buFont typeface="+mj-lt"/>
              <a:buAutoNum type="arabicPeriod"/>
            </a:pPr>
            <a:r>
              <a:rPr lang="en-US" dirty="0" smtClean="0"/>
              <a:t>Coupling </a:t>
            </a:r>
            <a:r>
              <a:rPr lang="el-GR" dirty="0" smtClean="0"/>
              <a:t>μιας </a:t>
            </a:r>
            <a:r>
              <a:rPr lang="el-GR" dirty="0"/>
              <a:t>υπάρχουσας εφαρμογής Prolog σε υπάρχον σύστημα σχεσιακής </a:t>
            </a:r>
            <a:endParaRPr lang="el-GR" dirty="0" smtClean="0"/>
          </a:p>
          <a:p>
            <a:pPr lvl="2"/>
            <a:r>
              <a:rPr lang="el-GR" dirty="0" smtClean="0"/>
              <a:t>βάσης δεδομένων</a:t>
            </a:r>
          </a:p>
          <a:p>
            <a:pPr lvl="2"/>
            <a:endParaRPr lang="el-GR" dirty="0" smtClean="0"/>
          </a:p>
          <a:p>
            <a:pPr lvl="2"/>
            <a:r>
              <a:rPr lang="el-GR" dirty="0"/>
              <a:t>2. </a:t>
            </a:r>
            <a:r>
              <a:rPr lang="el-GR" dirty="0" smtClean="0"/>
              <a:t> Επέκταση της </a:t>
            </a:r>
            <a:r>
              <a:rPr lang="el-GR" dirty="0"/>
              <a:t>Prolog για να συμπεριλάβει κάποιες εγκαταστάσεις </a:t>
            </a:r>
            <a:r>
              <a:rPr lang="el-GR" dirty="0" smtClean="0"/>
              <a:t>του </a:t>
            </a:r>
            <a:r>
              <a:rPr lang="el-GR" dirty="0"/>
              <a:t>συστήματος </a:t>
            </a:r>
            <a:endParaRPr lang="el-GR" dirty="0" smtClean="0"/>
          </a:p>
          <a:p>
            <a:pPr lvl="2"/>
            <a:r>
              <a:rPr lang="el-GR" dirty="0" smtClean="0"/>
              <a:t>σχεσιακών βάσεων </a:t>
            </a:r>
            <a:r>
              <a:rPr lang="el-GR" dirty="0"/>
              <a:t>δεδομένων</a:t>
            </a:r>
            <a:r>
              <a:rPr lang="el-GR" dirty="0" smtClean="0"/>
              <a:t>.</a:t>
            </a:r>
          </a:p>
          <a:p>
            <a:pPr lvl="2"/>
            <a:endParaRPr lang="el-GR" dirty="0"/>
          </a:p>
          <a:p>
            <a:pPr lvl="2"/>
            <a:r>
              <a:rPr lang="el-GR" dirty="0" smtClean="0"/>
              <a:t>3</a:t>
            </a:r>
            <a:r>
              <a:rPr lang="el-GR" dirty="0"/>
              <a:t>. Επέκταση ενός υπάρχοντος συστήματος σχεσιακής βάσης δεδομένων για να </a:t>
            </a:r>
            <a:endParaRPr lang="el-GR" dirty="0" smtClean="0"/>
          </a:p>
          <a:p>
            <a:pPr lvl="2"/>
            <a:r>
              <a:rPr lang="el-GR" dirty="0" smtClean="0"/>
              <a:t>συμπεριλάβει </a:t>
            </a:r>
            <a:r>
              <a:rPr lang="el-GR" dirty="0"/>
              <a:t>κάποιες λειτουργίες του </a:t>
            </a:r>
            <a:r>
              <a:rPr lang="el-GR" dirty="0" smtClean="0"/>
              <a:t>Prolog.</a:t>
            </a:r>
          </a:p>
          <a:p>
            <a:pPr lvl="2"/>
            <a:endParaRPr lang="el-GR" b="1" u="sng" dirty="0" smtClean="0"/>
          </a:p>
          <a:p>
            <a:pPr lvl="2"/>
            <a:r>
              <a:rPr lang="el-GR" dirty="0"/>
              <a:t>4. </a:t>
            </a:r>
            <a:r>
              <a:rPr lang="en-US" dirty="0"/>
              <a:t>Tightly </a:t>
            </a:r>
            <a:r>
              <a:rPr lang="en-US" dirty="0" smtClean="0"/>
              <a:t>integrating </a:t>
            </a:r>
            <a:r>
              <a:rPr lang="el-GR" dirty="0" smtClean="0"/>
              <a:t>των </a:t>
            </a:r>
            <a:r>
              <a:rPr lang="el-GR" dirty="0"/>
              <a:t>τεχνικών λογικής προγραμματισμού με εκείνες των </a:t>
            </a:r>
            <a:endParaRPr lang="en-US" dirty="0" smtClean="0"/>
          </a:p>
          <a:p>
            <a:pPr lvl="2"/>
            <a:r>
              <a:rPr lang="el-GR" dirty="0" smtClean="0"/>
              <a:t>σχεσιακών </a:t>
            </a:r>
            <a:r>
              <a:rPr lang="el-GR" dirty="0"/>
              <a:t>συστημάτων βάσεων δεδομένων</a:t>
            </a:r>
          </a:p>
          <a:p>
            <a:pPr lvl="2"/>
            <a:endParaRPr lang="el-GR" b="1" u="sng" dirty="0" smtClean="0"/>
          </a:p>
          <a:p>
            <a:pPr marL="742950" lvl="1" indent="-285750">
              <a:buFont typeface="Wingdings" charset="2"/>
              <a:buChar char="v"/>
            </a:pPr>
            <a:r>
              <a:rPr lang="el-GR" dirty="0"/>
              <a:t>Ενώ οι τρεις πρώτες μέθοδοι προσθέτουν, με κάποιους τρόπους, </a:t>
            </a:r>
            <a:r>
              <a:rPr lang="el-GR" dirty="0" smtClean="0"/>
              <a:t>χαρακτηριστικά</a:t>
            </a:r>
            <a:endParaRPr lang="en-US" dirty="0" smtClean="0"/>
          </a:p>
          <a:p>
            <a:pPr lvl="1"/>
            <a:r>
              <a:rPr lang="el-GR" dirty="0" smtClean="0"/>
              <a:t> </a:t>
            </a:r>
            <a:r>
              <a:rPr lang="el-GR" dirty="0"/>
              <a:t>σε προϋπάρχοντα συστήματα, το τελευταίο μπορεί να θεωρηθεί ότι δημιουργεί ένα </a:t>
            </a:r>
            <a:endParaRPr lang="en-US" dirty="0" smtClean="0"/>
          </a:p>
          <a:p>
            <a:pPr lvl="1"/>
            <a:r>
              <a:rPr lang="el-GR" dirty="0" smtClean="0"/>
              <a:t>σύστημα </a:t>
            </a:r>
            <a:r>
              <a:rPr lang="el-GR" dirty="0"/>
              <a:t>από την αρχή. Οι Brodie και Jarke συνιστούν αυτή την τέταρτη εναλλακτική </a:t>
            </a:r>
            <a:endParaRPr lang="en-US" dirty="0" smtClean="0"/>
          </a:p>
          <a:p>
            <a:pPr lvl="1"/>
            <a:r>
              <a:rPr lang="el-GR" dirty="0" smtClean="0"/>
              <a:t>λύση</a:t>
            </a:r>
            <a:r>
              <a:rPr lang="el-GR" dirty="0"/>
              <a:t>, λέγοντας ότι δεν είναι τίποτα περισσότερο από το δεύτερο ή το τρίτο και ότι το </a:t>
            </a:r>
            <a:endParaRPr lang="en-US" dirty="0" smtClean="0"/>
          </a:p>
          <a:p>
            <a:pPr lvl="1"/>
            <a:r>
              <a:rPr lang="el-GR" dirty="0" smtClean="0"/>
              <a:t>τελικό </a:t>
            </a:r>
            <a:r>
              <a:rPr lang="el-GR" dirty="0"/>
              <a:t>αποτέλεσμα θα είναι ένα πιο ικανό </a:t>
            </a:r>
            <a:r>
              <a:rPr lang="el-GR" dirty="0" smtClean="0"/>
              <a:t>σύστημα</a:t>
            </a:r>
            <a:r>
              <a:rPr lang="en-US" dirty="0" smtClean="0"/>
              <a:t>. </a:t>
            </a:r>
            <a:r>
              <a:rPr lang="el-GR" dirty="0" smtClean="0"/>
              <a:t>Στη συνέχεια παρουσιάζονται δύο </a:t>
            </a:r>
          </a:p>
          <a:p>
            <a:pPr lvl="1"/>
            <a:r>
              <a:rPr lang="el-GR" dirty="0" smtClean="0"/>
              <a:t>παραμέτροι για το </a:t>
            </a:r>
            <a:r>
              <a:rPr lang="en-US" dirty="0" smtClean="0"/>
              <a:t>integration: </a:t>
            </a:r>
            <a:r>
              <a:rPr lang="el-GR" dirty="0" smtClean="0"/>
              <a:t>1)</a:t>
            </a:r>
            <a:r>
              <a:rPr lang="en-US" b="1" u="sng" dirty="0"/>
              <a:t> Loose Coupling Versus Tight </a:t>
            </a:r>
            <a:r>
              <a:rPr lang="en-US" b="1" u="sng" dirty="0" smtClean="0"/>
              <a:t>Coupling</a:t>
            </a:r>
            <a:r>
              <a:rPr lang="el-GR" b="1" u="sng" dirty="0" smtClean="0"/>
              <a:t> </a:t>
            </a:r>
            <a:r>
              <a:rPr lang="el-GR" dirty="0" smtClean="0"/>
              <a:t>και </a:t>
            </a:r>
          </a:p>
          <a:p>
            <a:pPr lvl="1"/>
            <a:r>
              <a:rPr lang="el-GR" dirty="0" smtClean="0"/>
              <a:t>2)</a:t>
            </a:r>
            <a:r>
              <a:rPr lang="en-US" b="1" u="sng" dirty="0"/>
              <a:t> Relational-Level Access Versus View-Level Access </a:t>
            </a:r>
            <a:r>
              <a:rPr lang="el-GR" b="1" u="sng" dirty="0" smtClean="0"/>
              <a:t>.</a:t>
            </a:r>
            <a:endParaRPr lang="en-US" b="1" u="sng" dirty="0"/>
          </a:p>
          <a:p>
            <a:pPr lvl="1"/>
            <a:endParaRPr lang="el-GR" dirty="0" smtClean="0"/>
          </a:p>
          <a:p>
            <a:pPr marL="285750" indent="-285750">
              <a:buFont typeface="Wingdings" charset="2"/>
              <a:buChar char="Ø"/>
            </a:pPr>
            <a:endParaRPr lang="en-US" b="1" u="sng"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39</a:t>
            </a:fld>
            <a:endParaRPr lang="en-US" dirty="0"/>
          </a:p>
        </p:txBody>
      </p:sp>
    </p:spTree>
    <p:extLst>
      <p:ext uri="{BB962C8B-B14F-4D97-AF65-F5344CB8AC3E}">
        <p14:creationId xmlns:p14="http://schemas.microsoft.com/office/powerpoint/2010/main" val="4377885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84263" y="688489"/>
            <a:ext cx="7016664" cy="369332"/>
          </a:xfrm>
          <a:prstGeom prst="rect">
            <a:avLst/>
          </a:prstGeom>
          <a:noFill/>
        </p:spPr>
        <p:txBody>
          <a:bodyPr wrap="none" rtlCol="0">
            <a:spAutoFit/>
          </a:bodyPr>
          <a:lstStyle/>
          <a:p>
            <a:r>
              <a:rPr lang="el-GR" b="1" i="1" u="sng" dirty="0" smtClean="0"/>
              <a:t>ΜΙΑ ΙΣΤΟΡΙΚΗ ΑΝΑΔΡΟΜΗ ΓΙΑ ΤΟ ΛΟΓΙΚΟ ΠΡΟΓΡΑΜΜΑΤΙΣΜΟ</a:t>
            </a:r>
            <a:endParaRPr lang="en-US" b="1" i="1" u="sng" dirty="0"/>
          </a:p>
        </p:txBody>
      </p:sp>
      <p:sp>
        <p:nvSpPr>
          <p:cNvPr id="5" name="TextBox 4"/>
          <p:cNvSpPr txBox="1"/>
          <p:nvPr/>
        </p:nvSpPr>
        <p:spPr>
          <a:xfrm>
            <a:off x="2205318" y="2119257"/>
            <a:ext cx="9858789" cy="3416320"/>
          </a:xfrm>
          <a:prstGeom prst="rect">
            <a:avLst/>
          </a:prstGeom>
          <a:noFill/>
        </p:spPr>
        <p:txBody>
          <a:bodyPr wrap="none" rtlCol="0" anchor="t">
            <a:spAutoFit/>
          </a:bodyPr>
          <a:lstStyle/>
          <a:p>
            <a:pPr marL="285750" indent="-285750">
              <a:buFont typeface="Arial" charset="0"/>
              <a:buChar char="•"/>
            </a:pPr>
            <a:r>
              <a:rPr lang="el-GR" dirty="0" smtClean="0"/>
              <a:t>Η Λογική διακρίνεται σε  </a:t>
            </a:r>
            <a:r>
              <a:rPr lang="el-GR" b="1" dirty="0" smtClean="0"/>
              <a:t>Άτυπη  Λογική </a:t>
            </a:r>
            <a:r>
              <a:rPr lang="el-GR" dirty="0" smtClean="0"/>
              <a:t>(  μελέτη  των  επιχειρημάτων  της </a:t>
            </a:r>
            <a:r>
              <a:rPr lang="el-GR" dirty="0"/>
              <a:t> </a:t>
            </a:r>
            <a:r>
              <a:rPr lang="el-GR" dirty="0" smtClean="0"/>
              <a:t> φυσικής</a:t>
            </a:r>
            <a:endParaRPr lang="el-GR" dirty="0" smtClean="0">
              <a:hlinkClick r:id="rId2" tooltip="Φυσική γλώσσα (δεν έχει γραφτεί ακόμα)"/>
            </a:endParaRPr>
          </a:p>
          <a:p>
            <a:r>
              <a:rPr lang="el-GR" dirty="0"/>
              <a:t> </a:t>
            </a:r>
            <a:r>
              <a:rPr lang="el-GR" dirty="0" smtClean="0"/>
              <a:t>γλώσσας) και σε </a:t>
            </a:r>
            <a:r>
              <a:rPr lang="el-GR" b="1" dirty="0"/>
              <a:t>Τυπική Λογική </a:t>
            </a:r>
            <a:r>
              <a:rPr lang="el-GR" dirty="0"/>
              <a:t>(μελέτη της </a:t>
            </a:r>
            <a:r>
              <a:rPr lang="el-GR" dirty="0" smtClean="0"/>
              <a:t>συμπερασματολογίας  με καθαρά τυπικό</a:t>
            </a:r>
          </a:p>
          <a:p>
            <a:r>
              <a:rPr lang="el-GR" dirty="0" smtClean="0"/>
              <a:t> περιεχόμενο). Και υπάρχουν και κάποια άλλα είδη όπως </a:t>
            </a:r>
            <a:r>
              <a:rPr lang="el-GR" b="1" dirty="0" smtClean="0"/>
              <a:t>Συμβολική Λογική </a:t>
            </a:r>
            <a:r>
              <a:rPr lang="el-GR" dirty="0" smtClean="0"/>
              <a:t>στα οποία</a:t>
            </a:r>
          </a:p>
          <a:p>
            <a:r>
              <a:rPr lang="el-GR" dirty="0" smtClean="0"/>
              <a:t> δεν θα επεκταθούμε. Η </a:t>
            </a:r>
            <a:r>
              <a:rPr lang="el-GR" dirty="0"/>
              <a:t>σύγχρονη τυπική λογική ακολουθεί </a:t>
            </a:r>
            <a:r>
              <a:rPr lang="el-GR" dirty="0" smtClean="0"/>
              <a:t>και επεκτείνεται </a:t>
            </a:r>
            <a:r>
              <a:rPr lang="el-GR" dirty="0"/>
              <a:t>του </a:t>
            </a:r>
            <a:endParaRPr lang="el-GR" dirty="0" smtClean="0"/>
          </a:p>
          <a:p>
            <a:r>
              <a:rPr lang="el-GR" dirty="0" smtClean="0"/>
              <a:t>Αριστοτέλη!</a:t>
            </a:r>
          </a:p>
          <a:p>
            <a:endParaRPr lang="el-GR" dirty="0"/>
          </a:p>
          <a:p>
            <a:pPr marL="285750" indent="-285750">
              <a:buFont typeface="Arial" charset="0"/>
              <a:buChar char="•"/>
            </a:pPr>
            <a:r>
              <a:rPr lang="el-GR" dirty="0" smtClean="0"/>
              <a:t>Ο Λογικός Προγραμματισμό έχει βασιστεί στην Τυπική Λογική .</a:t>
            </a:r>
          </a:p>
          <a:p>
            <a:pPr marL="285750" indent="-285750">
              <a:buFont typeface="Arial" charset="0"/>
              <a:buChar char="•"/>
            </a:pPr>
            <a:endParaRPr lang="el-GR" dirty="0"/>
          </a:p>
          <a:p>
            <a:pPr marL="285750" indent="-285750">
              <a:buFont typeface="Arial" charset="0"/>
              <a:buChar char="•"/>
            </a:pPr>
            <a:r>
              <a:rPr lang="el-GR" dirty="0" smtClean="0"/>
              <a:t>Κάθε πρόγραμμα γραμμένο σε κάποια γλώσσα Λογικού προγραμματισμού είναι μια </a:t>
            </a:r>
          </a:p>
          <a:p>
            <a:r>
              <a:rPr lang="el-GR" dirty="0"/>
              <a:t>σ</a:t>
            </a:r>
            <a:r>
              <a:rPr lang="el-GR" dirty="0" smtClean="0"/>
              <a:t>ειρά από προτάσεις σε λογική μορφή που εκφράζουν  γεγονότα και κανόνες  δηλαδή </a:t>
            </a:r>
          </a:p>
          <a:p>
            <a:r>
              <a:rPr lang="el-GR" dirty="0" smtClean="0"/>
              <a:t>μια τυπική γνώση για το πρόβλημα που επιλύουμε.</a:t>
            </a:r>
          </a:p>
          <a:p>
            <a:endParaRPr lang="el-GR"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121350569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391526" y="577515"/>
            <a:ext cx="4423006" cy="1477328"/>
          </a:xfrm>
          <a:prstGeom prst="rect">
            <a:avLst/>
          </a:prstGeom>
          <a:noFill/>
        </p:spPr>
        <p:txBody>
          <a:bodyPr wrap="none" rtlCol="0">
            <a:spAutoFit/>
          </a:bodyPr>
          <a:lstStyle/>
          <a:p>
            <a:r>
              <a:rPr lang="en-US" b="1" u="sng" dirty="0"/>
              <a:t>Loose Coupling Versus Tight Coupling </a:t>
            </a:r>
            <a:endParaRPr lang="en-US" b="1" u="sng" dirty="0" smtClean="0"/>
          </a:p>
          <a:p>
            <a:endParaRPr lang="en-US" b="1" u="sng" dirty="0"/>
          </a:p>
          <a:p>
            <a:endParaRPr lang="en-US" b="1" u="sng" dirty="0" smtClean="0"/>
          </a:p>
          <a:p>
            <a:endParaRPr lang="en-US" b="1" u="sng" dirty="0"/>
          </a:p>
          <a:p>
            <a:endParaRPr lang="en-US" dirty="0"/>
          </a:p>
        </p:txBody>
      </p:sp>
      <p:sp>
        <p:nvSpPr>
          <p:cNvPr id="3" name="TextBox 2"/>
          <p:cNvSpPr txBox="1"/>
          <p:nvPr/>
        </p:nvSpPr>
        <p:spPr>
          <a:xfrm>
            <a:off x="2225842" y="1202287"/>
            <a:ext cx="9876422" cy="5355312"/>
          </a:xfrm>
          <a:prstGeom prst="rect">
            <a:avLst/>
          </a:prstGeom>
          <a:noFill/>
        </p:spPr>
        <p:txBody>
          <a:bodyPr wrap="none" rtlCol="0">
            <a:spAutoFit/>
          </a:bodyPr>
          <a:lstStyle/>
          <a:p>
            <a:pPr marL="285750" indent="-285750">
              <a:buFont typeface="Arial" charset="0"/>
              <a:buChar char="•"/>
            </a:pPr>
            <a:r>
              <a:rPr lang="el-GR" dirty="0"/>
              <a:t>Με </a:t>
            </a:r>
            <a:r>
              <a:rPr lang="en-US" dirty="0" smtClean="0"/>
              <a:t>loose</a:t>
            </a:r>
            <a:r>
              <a:rPr lang="el-GR" dirty="0" smtClean="0"/>
              <a:t> </a:t>
            </a:r>
            <a:r>
              <a:rPr lang="el-GR" dirty="0"/>
              <a:t>σύζευξη, μεγάλα κομμάτια πληροφοριών μεταφέρονται από μια βάση </a:t>
            </a:r>
            <a:endParaRPr lang="en-US" dirty="0" smtClean="0"/>
          </a:p>
          <a:p>
            <a:r>
              <a:rPr lang="el-GR" dirty="0" smtClean="0"/>
              <a:t>δεδομένων </a:t>
            </a:r>
            <a:r>
              <a:rPr lang="el-GR" dirty="0"/>
              <a:t>σε μνήμη Prolog πριν χρησιμοποιηθούν από το </a:t>
            </a:r>
            <a:r>
              <a:rPr lang="el-GR" dirty="0" smtClean="0"/>
              <a:t>πρόγραμμα.</a:t>
            </a:r>
            <a:r>
              <a:rPr lang="el-GR" dirty="0"/>
              <a:t> </a:t>
            </a:r>
            <a:r>
              <a:rPr lang="el-GR" dirty="0" smtClean="0"/>
              <a:t>Επιπλέον</a:t>
            </a:r>
          </a:p>
          <a:p>
            <a:r>
              <a:rPr lang="en-US" dirty="0" smtClean="0"/>
              <a:t>Loose </a:t>
            </a:r>
            <a:r>
              <a:rPr lang="el-GR" dirty="0" smtClean="0"/>
              <a:t>σύζευξη προσδιορίζεται από το γεγονός ότι παρέχει ένα επίπεδο  διασύνδεσης</a:t>
            </a:r>
          </a:p>
          <a:p>
            <a:r>
              <a:rPr lang="el-GR" dirty="0" smtClean="0"/>
              <a:t>-κλήσης </a:t>
            </a:r>
            <a:r>
              <a:rPr lang="el-GR" dirty="0"/>
              <a:t>μεταξύ της λογικής γλώσσας και του συστήματος βάσης δεδομένων. </a:t>
            </a:r>
            <a:endParaRPr lang="el-GR" dirty="0" smtClean="0"/>
          </a:p>
          <a:p>
            <a:r>
              <a:rPr lang="el-GR" dirty="0" smtClean="0"/>
              <a:t>Οι </a:t>
            </a:r>
            <a:r>
              <a:rPr lang="el-GR" dirty="0"/>
              <a:t>χρήστες θα προγραμματίσουν τόσο σε Prolog και SQL, για παράδειγμα ο χρήστης </a:t>
            </a:r>
            <a:endParaRPr lang="el-GR" dirty="0" smtClean="0"/>
          </a:p>
          <a:p>
            <a:r>
              <a:rPr lang="el-GR" dirty="0" smtClean="0"/>
              <a:t>είναι </a:t>
            </a:r>
            <a:r>
              <a:rPr lang="el-GR" dirty="0"/>
              <a:t>σίγουρα ενήμερος για το γεγονός ότι υπάρχουν δύο διαφορετικά συστήματα </a:t>
            </a:r>
            <a:endParaRPr lang="el-GR" dirty="0" smtClean="0"/>
          </a:p>
          <a:p>
            <a:r>
              <a:rPr lang="el-GR" dirty="0" smtClean="0"/>
              <a:t>που </a:t>
            </a:r>
            <a:r>
              <a:rPr lang="el-GR" dirty="0"/>
              <a:t>εμπλέκονται. Επομένως, αυτή η προσέγγιση δεν παρέχει την ομαλή ενσωμάτωση </a:t>
            </a:r>
            <a:endParaRPr lang="el-GR" dirty="0" smtClean="0"/>
          </a:p>
          <a:p>
            <a:r>
              <a:rPr lang="el-GR" dirty="0" smtClean="0"/>
              <a:t>που έχει αναφερθεί.</a:t>
            </a:r>
            <a:endParaRPr lang="en-US" dirty="0" smtClean="0"/>
          </a:p>
          <a:p>
            <a:endParaRPr lang="en-US" dirty="0"/>
          </a:p>
          <a:p>
            <a:pPr marL="285750" indent="-285750">
              <a:buFont typeface="Arial" charset="0"/>
              <a:buChar char="•"/>
            </a:pPr>
            <a:r>
              <a:rPr lang="el-GR" dirty="0"/>
              <a:t>Με </a:t>
            </a:r>
            <a:r>
              <a:rPr lang="en-US" dirty="0" smtClean="0"/>
              <a:t>tight</a:t>
            </a:r>
            <a:r>
              <a:rPr lang="el-GR" dirty="0" smtClean="0"/>
              <a:t> </a:t>
            </a:r>
            <a:r>
              <a:rPr lang="el-GR" dirty="0"/>
              <a:t>σύζευξη, η γλώσσα επερώτησης περιλαμβάνει άμεση υποστήριξη </a:t>
            </a:r>
            <a:r>
              <a:rPr lang="el-GR" dirty="0" smtClean="0"/>
              <a:t>για</a:t>
            </a:r>
            <a:endParaRPr lang="en-US" dirty="0" smtClean="0"/>
          </a:p>
          <a:p>
            <a:r>
              <a:rPr lang="el-GR" dirty="0" smtClean="0"/>
              <a:t> </a:t>
            </a:r>
            <a:r>
              <a:rPr lang="en-US" dirty="0" smtClean="0"/>
              <a:t>logical </a:t>
            </a:r>
            <a:r>
              <a:rPr lang="en-US" dirty="0"/>
              <a:t>inferencing operations</a:t>
            </a:r>
            <a:r>
              <a:rPr lang="en-US" dirty="0" smtClean="0"/>
              <a:t>,</a:t>
            </a:r>
            <a:r>
              <a:rPr lang="el-GR" dirty="0" smtClean="0"/>
              <a:t> </a:t>
            </a:r>
            <a:r>
              <a:rPr lang="el-GR" dirty="0"/>
              <a:t>οπότε ο χρήστης ασχολείται με μία γλώσσα και όχι δύο</a:t>
            </a:r>
          </a:p>
          <a:p>
            <a:endParaRPr lang="el-GR" dirty="0" smtClean="0"/>
          </a:p>
          <a:p>
            <a:r>
              <a:rPr lang="el-GR" dirty="0"/>
              <a:t>Τέτοιες χρήσεις </a:t>
            </a:r>
            <a:r>
              <a:rPr lang="en-US" dirty="0" smtClean="0"/>
              <a:t>loose</a:t>
            </a:r>
            <a:r>
              <a:rPr lang="el-GR" dirty="0" smtClean="0"/>
              <a:t> </a:t>
            </a:r>
            <a:r>
              <a:rPr lang="el-GR" dirty="0"/>
              <a:t>και </a:t>
            </a:r>
            <a:r>
              <a:rPr lang="en-US" dirty="0" smtClean="0"/>
              <a:t>ight</a:t>
            </a:r>
            <a:r>
              <a:rPr lang="el-GR" dirty="0" smtClean="0"/>
              <a:t> </a:t>
            </a:r>
            <a:r>
              <a:rPr lang="el-GR" dirty="0"/>
              <a:t>σύνδεσης συμβαδίζουν με τις συνηθισμένες έννοιες </a:t>
            </a:r>
            <a:r>
              <a:rPr lang="el-GR" dirty="0" smtClean="0"/>
              <a:t>που</a:t>
            </a:r>
          </a:p>
          <a:p>
            <a:r>
              <a:rPr lang="el-GR" dirty="0" smtClean="0"/>
              <a:t>Χρησιμοποιούνται στη βιομηχανία </a:t>
            </a:r>
            <a:r>
              <a:rPr lang="el-GR" dirty="0"/>
              <a:t>ηλεκτρονικών υπολογιστών, όπου τα συστήματα </a:t>
            </a:r>
            <a:endParaRPr lang="el-GR" dirty="0" smtClean="0"/>
          </a:p>
          <a:p>
            <a:r>
              <a:rPr lang="el-GR" dirty="0" smtClean="0"/>
              <a:t>συνδέονται στενά(</a:t>
            </a:r>
            <a:r>
              <a:rPr lang="en-US" dirty="0" smtClean="0"/>
              <a:t>tight</a:t>
            </a:r>
            <a:r>
              <a:rPr lang="el-GR" dirty="0" smtClean="0"/>
              <a:t>) </a:t>
            </a:r>
            <a:r>
              <a:rPr lang="el-GR" dirty="0"/>
              <a:t>εάν δεν μπορούν να λειτουργήσουν ξεχωριστά. </a:t>
            </a:r>
            <a:r>
              <a:rPr lang="el-GR" dirty="0" smtClean="0"/>
              <a:t>Είναι χαλαρά</a:t>
            </a:r>
            <a:endParaRPr lang="en-US" dirty="0" smtClean="0"/>
          </a:p>
          <a:p>
            <a:r>
              <a:rPr lang="en-US" dirty="0" smtClean="0"/>
              <a:t>(loose)</a:t>
            </a:r>
            <a:r>
              <a:rPr lang="el-GR" dirty="0" smtClean="0"/>
              <a:t> </a:t>
            </a:r>
            <a:r>
              <a:rPr lang="el-GR" dirty="0"/>
              <a:t>συνδεδεμένα αν μπορούν. Δεδομένου αυτού του ορισμού, όλες οι </a:t>
            </a:r>
            <a:r>
              <a:rPr lang="el-GR" dirty="0" smtClean="0"/>
              <a:t>συνδέσεις</a:t>
            </a:r>
            <a:r>
              <a:rPr lang="en-US" dirty="0" smtClean="0"/>
              <a:t> </a:t>
            </a:r>
            <a:r>
              <a:rPr lang="el-GR" dirty="0" smtClean="0"/>
              <a:t>της</a:t>
            </a:r>
          </a:p>
          <a:p>
            <a:r>
              <a:rPr lang="el-GR" dirty="0" smtClean="0"/>
              <a:t> </a:t>
            </a:r>
            <a:r>
              <a:rPr lang="el-GR" dirty="0"/>
              <a:t>Prolog με βάσεις δεδομένων, δεδομένου ότι συνδέουν ανεξάρτητα συστήματα μέσω </a:t>
            </a:r>
            <a:endParaRPr lang="el-GR" dirty="0" smtClean="0"/>
          </a:p>
          <a:p>
            <a:r>
              <a:rPr lang="el-GR" dirty="0" smtClean="0"/>
              <a:t>κάποιας </a:t>
            </a:r>
            <a:r>
              <a:rPr lang="el-GR" dirty="0"/>
              <a:t>διεπαφής λογισμικού, είναι χαλαρές συνδέσεις.</a:t>
            </a:r>
          </a:p>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40</a:t>
            </a:fld>
            <a:endParaRPr lang="en-US" dirty="0"/>
          </a:p>
        </p:txBody>
      </p:sp>
    </p:spTree>
    <p:extLst>
      <p:ext uri="{BB962C8B-B14F-4D97-AF65-F5344CB8AC3E}">
        <p14:creationId xmlns:p14="http://schemas.microsoft.com/office/powerpoint/2010/main" val="149961114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68842" y="264695"/>
            <a:ext cx="5875326" cy="646331"/>
          </a:xfrm>
          <a:prstGeom prst="rect">
            <a:avLst/>
          </a:prstGeom>
          <a:noFill/>
        </p:spPr>
        <p:txBody>
          <a:bodyPr wrap="none" rtlCol="0">
            <a:spAutoFit/>
          </a:bodyPr>
          <a:lstStyle/>
          <a:p>
            <a:r>
              <a:rPr lang="en-US" b="1" u="sng" dirty="0"/>
              <a:t>Relational-Level Access Versus View-Level Access </a:t>
            </a:r>
          </a:p>
          <a:p>
            <a:endParaRPr lang="en-US" dirty="0"/>
          </a:p>
        </p:txBody>
      </p:sp>
      <p:sp>
        <p:nvSpPr>
          <p:cNvPr id="4" name="TextBox 3"/>
          <p:cNvSpPr txBox="1"/>
          <p:nvPr/>
        </p:nvSpPr>
        <p:spPr>
          <a:xfrm>
            <a:off x="2153653" y="911026"/>
            <a:ext cx="10213052" cy="6186309"/>
          </a:xfrm>
          <a:prstGeom prst="rect">
            <a:avLst/>
          </a:prstGeom>
          <a:noFill/>
        </p:spPr>
        <p:txBody>
          <a:bodyPr wrap="none" rtlCol="0">
            <a:spAutoFit/>
          </a:bodyPr>
          <a:lstStyle/>
          <a:p>
            <a:pPr marL="285750" indent="-285750">
              <a:buFont typeface="Arial" charset="0"/>
              <a:buChar char="•"/>
            </a:pPr>
            <a:r>
              <a:rPr lang="el-GR" dirty="0"/>
              <a:t>Σχετικά με τις προγραμματιστικές παραμέτρους, ο πιο φυσικός τρόπος για την </a:t>
            </a:r>
            <a:endParaRPr lang="en-US" dirty="0" smtClean="0"/>
          </a:p>
          <a:p>
            <a:r>
              <a:rPr lang="el-GR" dirty="0"/>
              <a:t>α</a:t>
            </a:r>
            <a:r>
              <a:rPr lang="el-GR" dirty="0" smtClean="0"/>
              <a:t>ναπαράσταση  </a:t>
            </a:r>
            <a:r>
              <a:rPr lang="el-GR" dirty="0"/>
              <a:t>(και την πρόσβαση) των δεδομένων που είναι αποθηκευμένα </a:t>
            </a:r>
            <a:r>
              <a:rPr lang="el-GR" dirty="0" smtClean="0"/>
              <a:t>σε</a:t>
            </a:r>
          </a:p>
          <a:p>
            <a:r>
              <a:rPr lang="el-GR" dirty="0" smtClean="0"/>
              <a:t> </a:t>
            </a:r>
            <a:r>
              <a:rPr lang="el-GR" dirty="0"/>
              <a:t>μια εξωτερική βάση δεδομένων για χρήση </a:t>
            </a:r>
            <a:r>
              <a:rPr lang="el-GR" dirty="0" smtClean="0"/>
              <a:t>στη </a:t>
            </a:r>
            <a:r>
              <a:rPr lang="el-GR" dirty="0"/>
              <a:t>Prolog είναι απλά να αντιμετωπίζονται </a:t>
            </a:r>
            <a:endParaRPr lang="el-GR" dirty="0" smtClean="0"/>
          </a:p>
          <a:p>
            <a:r>
              <a:rPr lang="el-GR" dirty="0" smtClean="0"/>
              <a:t>οι </a:t>
            </a:r>
            <a:r>
              <a:rPr lang="el-GR" dirty="0"/>
              <a:t>σχέσεις σε μια βάση δεδομένων ως </a:t>
            </a:r>
            <a:r>
              <a:rPr lang="el-GR" dirty="0" smtClean="0"/>
              <a:t>κατηγορήματα </a:t>
            </a:r>
            <a:r>
              <a:rPr lang="el-GR" dirty="0"/>
              <a:t>και να αντιμετωπίζονται </a:t>
            </a:r>
            <a:r>
              <a:rPr lang="el-GR" dirty="0" smtClean="0"/>
              <a:t>οι</a:t>
            </a:r>
          </a:p>
          <a:p>
            <a:r>
              <a:rPr lang="el-GR" dirty="0" smtClean="0"/>
              <a:t>πλειάδες τους σαν γεγονότα(</a:t>
            </a:r>
            <a:r>
              <a:rPr lang="en-US" dirty="0" smtClean="0"/>
              <a:t>facts</a:t>
            </a:r>
            <a:r>
              <a:rPr lang="el-GR" dirty="0" smtClean="0"/>
              <a:t>)</a:t>
            </a:r>
            <a:r>
              <a:rPr lang="en-US" dirty="0" smtClean="0"/>
              <a:t> </a:t>
            </a:r>
            <a:r>
              <a:rPr lang="el-GR" dirty="0" smtClean="0"/>
              <a:t>στη </a:t>
            </a:r>
            <a:r>
              <a:rPr lang="en-US" dirty="0" smtClean="0"/>
              <a:t>Prolog.</a:t>
            </a:r>
            <a:r>
              <a:rPr lang="el-GR" dirty="0" smtClean="0"/>
              <a:t> Τα δεδομένα στη βάση δεδομένων</a:t>
            </a:r>
          </a:p>
          <a:p>
            <a:r>
              <a:rPr lang="el-GR" dirty="0" smtClean="0"/>
              <a:t>Θα είναι προσβάσιμα με την κλασσική τακτική </a:t>
            </a:r>
            <a:r>
              <a:rPr lang="en-US" dirty="0" smtClean="0"/>
              <a:t>depth-first </a:t>
            </a:r>
            <a:r>
              <a:rPr lang="el-GR" dirty="0" smtClean="0"/>
              <a:t>που χρησιμοποιεί η </a:t>
            </a:r>
            <a:r>
              <a:rPr lang="en-US" dirty="0" smtClean="0"/>
              <a:t>Prolog.</a:t>
            </a:r>
          </a:p>
          <a:p>
            <a:endParaRPr lang="en-US" dirty="0"/>
          </a:p>
          <a:p>
            <a:pPr marL="285750" indent="-285750">
              <a:buFont typeface="Arial" charset="0"/>
              <a:buChar char="•"/>
            </a:pPr>
            <a:r>
              <a:rPr lang="en-US" dirty="0"/>
              <a:t>H</a:t>
            </a:r>
            <a:r>
              <a:rPr lang="el-GR" dirty="0" smtClean="0"/>
              <a:t> </a:t>
            </a:r>
            <a:r>
              <a:rPr lang="el-GR" dirty="0"/>
              <a:t>Prolog </a:t>
            </a:r>
            <a:r>
              <a:rPr lang="el-GR" dirty="0" smtClean="0"/>
              <a:t>υιοθετεί </a:t>
            </a:r>
            <a:r>
              <a:rPr lang="el-GR" dirty="0"/>
              <a:t>τη χρήση της δευτερογενούς αποθήκευσης και ταυτόχρονης </a:t>
            </a:r>
            <a:endParaRPr lang="en-US" dirty="0" smtClean="0"/>
          </a:p>
          <a:p>
            <a:r>
              <a:rPr lang="el-GR" dirty="0" smtClean="0"/>
              <a:t>πρόσβασης </a:t>
            </a:r>
            <a:r>
              <a:rPr lang="el-GR" dirty="0"/>
              <a:t>και αλλιώς διαφεύγει χωρίς αλλοιώσεις. Αυτό ονομάζεται μερικές </a:t>
            </a:r>
            <a:r>
              <a:rPr lang="el-GR" dirty="0" smtClean="0"/>
              <a:t>φορές</a:t>
            </a:r>
          </a:p>
          <a:p>
            <a:r>
              <a:rPr lang="el-GR" dirty="0" smtClean="0"/>
              <a:t> </a:t>
            </a:r>
            <a:r>
              <a:rPr lang="en-US" dirty="0" smtClean="0"/>
              <a:t>Relational access </a:t>
            </a:r>
            <a:r>
              <a:rPr lang="el-GR" dirty="0" smtClean="0"/>
              <a:t>ή </a:t>
            </a:r>
            <a:r>
              <a:rPr lang="el-GR" dirty="0"/>
              <a:t>μερικές φορές </a:t>
            </a:r>
            <a:r>
              <a:rPr lang="en-US" dirty="0"/>
              <a:t>tuple-at-a-time </a:t>
            </a:r>
            <a:r>
              <a:rPr lang="en-US" dirty="0" smtClean="0"/>
              <a:t>access. H</a:t>
            </a:r>
            <a:r>
              <a:rPr lang="el-GR" dirty="0" smtClean="0"/>
              <a:t> </a:t>
            </a:r>
            <a:r>
              <a:rPr lang="el-GR" dirty="0"/>
              <a:t>Prolog προτιμά να </a:t>
            </a:r>
            <a:endParaRPr lang="en-US" dirty="0" smtClean="0"/>
          </a:p>
          <a:p>
            <a:r>
              <a:rPr lang="el-GR" dirty="0"/>
              <a:t>χ</a:t>
            </a:r>
            <a:r>
              <a:rPr lang="el-GR" dirty="0" smtClean="0"/>
              <a:t>ρησιμοποιήσει </a:t>
            </a:r>
            <a:r>
              <a:rPr lang="en-US" dirty="0" smtClean="0"/>
              <a:t>backtracking </a:t>
            </a:r>
            <a:r>
              <a:rPr lang="el-GR" dirty="0" smtClean="0"/>
              <a:t>για </a:t>
            </a:r>
            <a:r>
              <a:rPr lang="el-GR" dirty="0"/>
              <a:t>περαιτέρω λύσεις αντί να τις παρουσιάσει όλες μαζί. </a:t>
            </a:r>
            <a:endParaRPr lang="en-US" dirty="0" smtClean="0"/>
          </a:p>
          <a:p>
            <a:r>
              <a:rPr lang="el-GR" dirty="0" smtClean="0"/>
              <a:t>Η </a:t>
            </a:r>
            <a:r>
              <a:rPr lang="el-GR" dirty="0"/>
              <a:t>σχεσιακή πρόσβαση </a:t>
            </a:r>
            <a:r>
              <a:rPr lang="en-US" dirty="0" smtClean="0"/>
              <a:t>(</a:t>
            </a:r>
            <a:r>
              <a:rPr lang="en-US" dirty="0"/>
              <a:t>Relational access </a:t>
            </a:r>
            <a:r>
              <a:rPr lang="en-US" dirty="0" smtClean="0"/>
              <a:t>) </a:t>
            </a:r>
            <a:r>
              <a:rPr lang="el-GR" dirty="0" smtClean="0"/>
              <a:t>απαιτεί </a:t>
            </a:r>
            <a:r>
              <a:rPr lang="el-GR" dirty="0"/>
              <a:t>λίγες αλλαγές </a:t>
            </a:r>
            <a:r>
              <a:rPr lang="el-GR" dirty="0" smtClean="0"/>
              <a:t>στο σύστημα </a:t>
            </a:r>
            <a:r>
              <a:rPr lang="el-GR" dirty="0"/>
              <a:t>Prolog </a:t>
            </a:r>
            <a:endParaRPr lang="el-GR" dirty="0" smtClean="0"/>
          </a:p>
          <a:p>
            <a:r>
              <a:rPr lang="el-GR" dirty="0" smtClean="0"/>
              <a:t>και </a:t>
            </a:r>
            <a:r>
              <a:rPr lang="el-GR" dirty="0"/>
              <a:t>στη βάση δεδομένων, επειδή είναι εύκολο να εφαρμοστεί. Ωστόσο, είναι </a:t>
            </a:r>
            <a:r>
              <a:rPr lang="el-GR" dirty="0" smtClean="0"/>
              <a:t>πολύ μη </a:t>
            </a:r>
          </a:p>
          <a:p>
            <a:r>
              <a:rPr lang="el-GR" dirty="0"/>
              <a:t>α</a:t>
            </a:r>
            <a:r>
              <a:rPr lang="el-GR" dirty="0" smtClean="0"/>
              <a:t>ποτελεσματικό.</a:t>
            </a:r>
            <a:endParaRPr lang="en-US" dirty="0" smtClean="0"/>
          </a:p>
          <a:p>
            <a:endParaRPr lang="el-GR" dirty="0" smtClean="0"/>
          </a:p>
          <a:p>
            <a:pPr marL="285750" indent="-285750">
              <a:buFont typeface="Arial" charset="0"/>
              <a:buChar char="•"/>
            </a:pPr>
            <a:r>
              <a:rPr lang="el-GR" dirty="0" smtClean="0"/>
              <a:t>Αντίθετα </a:t>
            </a:r>
            <a:r>
              <a:rPr lang="en-US" dirty="0"/>
              <a:t>Relation at a time </a:t>
            </a:r>
            <a:r>
              <a:rPr lang="en-US" dirty="0" smtClean="0"/>
              <a:t>access</a:t>
            </a:r>
            <a:r>
              <a:rPr lang="el-GR" dirty="0"/>
              <a:t> δεν χρησιμοποιεί κανένα μηχανισμό σχεσιακής </a:t>
            </a:r>
            <a:endParaRPr lang="el-GR" dirty="0" smtClean="0"/>
          </a:p>
          <a:p>
            <a:r>
              <a:rPr lang="el-GR" dirty="0" smtClean="0"/>
              <a:t>βάσης </a:t>
            </a:r>
            <a:r>
              <a:rPr lang="el-GR" dirty="0"/>
              <a:t>δεδομένων για τη βελτιστοποίηση της ανάκτησης </a:t>
            </a:r>
            <a:r>
              <a:rPr lang="el-GR" dirty="0" smtClean="0"/>
              <a:t>δεδομένων. Οι </a:t>
            </a:r>
            <a:r>
              <a:rPr lang="el-GR" dirty="0"/>
              <a:t>σχεσιακές </a:t>
            </a:r>
            <a:r>
              <a:rPr lang="el-GR" dirty="0" smtClean="0"/>
              <a:t>βάσεις</a:t>
            </a:r>
          </a:p>
          <a:p>
            <a:r>
              <a:rPr lang="el-GR" dirty="0" smtClean="0"/>
              <a:t> </a:t>
            </a:r>
            <a:r>
              <a:rPr lang="el-GR" dirty="0"/>
              <a:t>δεδομένων σχεδιάζονται έτσι ώστε να λαμβάνουν ένα περίπλοκο ερώτημα, να καθορίζουν </a:t>
            </a:r>
            <a:endParaRPr lang="el-GR" dirty="0" smtClean="0"/>
          </a:p>
          <a:p>
            <a:r>
              <a:rPr lang="el-GR" dirty="0" smtClean="0"/>
              <a:t>ένα </a:t>
            </a:r>
            <a:r>
              <a:rPr lang="el-GR" dirty="0"/>
              <a:t>βέλτιστο σχέδιο για την ικανοποίηση αυτού του ερωτήματος και να εκτελούν αυτό </a:t>
            </a:r>
            <a:r>
              <a:rPr lang="el-GR" dirty="0" smtClean="0"/>
              <a:t>το</a:t>
            </a:r>
          </a:p>
          <a:p>
            <a:r>
              <a:rPr lang="el-GR" dirty="0" smtClean="0"/>
              <a:t> </a:t>
            </a:r>
            <a:r>
              <a:rPr lang="el-GR" dirty="0"/>
              <a:t>σχέδιο. Σε </a:t>
            </a:r>
            <a:r>
              <a:rPr lang="en-US" dirty="0"/>
              <a:t>Relation at a time access</a:t>
            </a:r>
            <a:r>
              <a:rPr lang="el-GR" dirty="0"/>
              <a:t> </a:t>
            </a:r>
            <a:r>
              <a:rPr lang="el-GR" dirty="0" smtClean="0"/>
              <a:t>, </a:t>
            </a:r>
            <a:r>
              <a:rPr lang="el-GR" dirty="0"/>
              <a:t>δεδομένου ότι τα ερωτήματα είναι της </a:t>
            </a:r>
            <a:r>
              <a:rPr lang="el-GR" dirty="0" smtClean="0"/>
              <a:t>απλούστερης</a:t>
            </a:r>
          </a:p>
          <a:p>
            <a:r>
              <a:rPr lang="el-GR" dirty="0" smtClean="0"/>
              <a:t> </a:t>
            </a:r>
            <a:r>
              <a:rPr lang="el-GR" dirty="0"/>
              <a:t>δυνατής ποικιλίας, δεν είναι δυνατή η βελτιστοποίηση.</a:t>
            </a:r>
            <a:endParaRPr lang="en-US" dirty="0"/>
          </a:p>
          <a:p>
            <a:pPr marL="285750" indent="-285750">
              <a:buFont typeface="Arial" charset="0"/>
              <a:buChar char="•"/>
            </a:pP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41</a:t>
            </a:fld>
            <a:endParaRPr lang="en-US" dirty="0"/>
          </a:p>
        </p:txBody>
      </p:sp>
    </p:spTree>
    <p:extLst>
      <p:ext uri="{BB962C8B-B14F-4D97-AF65-F5344CB8AC3E}">
        <p14:creationId xmlns:p14="http://schemas.microsoft.com/office/powerpoint/2010/main" val="181724403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45368" y="637673"/>
            <a:ext cx="10362132" cy="5632311"/>
          </a:xfrm>
          <a:prstGeom prst="rect">
            <a:avLst/>
          </a:prstGeom>
          <a:noFill/>
        </p:spPr>
        <p:txBody>
          <a:bodyPr wrap="none" rtlCol="0">
            <a:spAutoFit/>
          </a:bodyPr>
          <a:lstStyle/>
          <a:p>
            <a:pPr marL="285750" indent="-285750">
              <a:buFont typeface="Arial" charset="0"/>
              <a:buChar char="•"/>
            </a:pPr>
            <a:r>
              <a:rPr lang="el-GR" dirty="0"/>
              <a:t>Η εναλλακτική λύση της πρόσβασης σε </a:t>
            </a:r>
            <a:r>
              <a:rPr lang="en-US" dirty="0"/>
              <a:t>relation-level </a:t>
            </a:r>
            <a:r>
              <a:rPr lang="el-GR" dirty="0" smtClean="0"/>
              <a:t>ονομάζεται </a:t>
            </a:r>
            <a:r>
              <a:rPr lang="el-GR" dirty="0"/>
              <a:t>πρόσβαση </a:t>
            </a:r>
            <a:r>
              <a:rPr lang="el-GR" dirty="0" smtClean="0"/>
              <a:t>προβολής</a:t>
            </a:r>
          </a:p>
          <a:p>
            <a:r>
              <a:rPr lang="el-GR" dirty="0" smtClean="0"/>
              <a:t>(</a:t>
            </a:r>
            <a:r>
              <a:rPr lang="en-US" dirty="0" smtClean="0"/>
              <a:t>view-level access</a:t>
            </a:r>
            <a:r>
              <a:rPr lang="el-GR" dirty="0" smtClean="0"/>
              <a:t>). </a:t>
            </a:r>
            <a:r>
              <a:rPr lang="el-GR" dirty="0"/>
              <a:t>Εδώ, ένα πολύπλοκο ερώτημα διαβιβάζεται στο σύστημα βάσης </a:t>
            </a:r>
            <a:endParaRPr lang="en-US" dirty="0" smtClean="0"/>
          </a:p>
          <a:p>
            <a:r>
              <a:rPr lang="el-GR" dirty="0" smtClean="0"/>
              <a:t>δεδομένων </a:t>
            </a:r>
            <a:r>
              <a:rPr lang="el-GR" dirty="0"/>
              <a:t>και είναι το σύστημα βάσης δεδομένων που κάνει όλη την εργασία για την </a:t>
            </a:r>
            <a:endParaRPr lang="en-US" dirty="0" smtClean="0"/>
          </a:p>
          <a:p>
            <a:r>
              <a:rPr lang="el-GR" dirty="0" smtClean="0"/>
              <a:t>ικανοποίηση </a:t>
            </a:r>
            <a:r>
              <a:rPr lang="el-GR" dirty="0"/>
              <a:t>του ερωτήματος (σημαντικό είναι ότι δεν είναι </a:t>
            </a:r>
            <a:r>
              <a:rPr lang="el-GR" dirty="0" smtClean="0"/>
              <a:t>Prolog).</a:t>
            </a:r>
          </a:p>
          <a:p>
            <a:endParaRPr lang="el-GR" dirty="0"/>
          </a:p>
          <a:p>
            <a:pPr marL="285750" indent="-285750">
              <a:buFont typeface="Arial" charset="0"/>
              <a:buChar char="•"/>
            </a:pPr>
            <a:r>
              <a:rPr lang="el-GR" dirty="0"/>
              <a:t>Ανάλογα με τον τρόπο με τον οποίο υλοποιείται, οι λύσεις μπορούν να επιστραφούν </a:t>
            </a:r>
            <a:endParaRPr lang="el-GR" dirty="0" smtClean="0"/>
          </a:p>
          <a:p>
            <a:r>
              <a:rPr lang="el-GR" dirty="0" smtClean="0"/>
              <a:t>με </a:t>
            </a:r>
            <a:r>
              <a:rPr lang="el-GR" dirty="0"/>
              <a:t>τη μέθοδο tuple-at-a-time ή </a:t>
            </a:r>
            <a:r>
              <a:rPr lang="el-GR" dirty="0" smtClean="0"/>
              <a:t>set-at-a-time.</a:t>
            </a:r>
          </a:p>
          <a:p>
            <a:endParaRPr lang="el-GR" dirty="0"/>
          </a:p>
          <a:p>
            <a:r>
              <a:rPr lang="el-GR" dirty="0" smtClean="0"/>
              <a:t>Η μέθοδος </a:t>
            </a:r>
            <a:r>
              <a:rPr lang="en-US" dirty="0" smtClean="0"/>
              <a:t>view-level access </a:t>
            </a:r>
            <a:r>
              <a:rPr lang="el-GR" dirty="0" smtClean="0"/>
              <a:t>είναι πολύ </a:t>
            </a:r>
            <a:r>
              <a:rPr lang="el-GR" dirty="0"/>
              <a:t>πιο αποδοτική. </a:t>
            </a:r>
            <a:r>
              <a:rPr lang="el-GR" dirty="0" smtClean="0"/>
              <a:t>Αυτό </a:t>
            </a:r>
            <a:r>
              <a:rPr lang="el-GR" dirty="0"/>
              <a:t>δεν προκαλεί έκπληξη, διότι η </a:t>
            </a:r>
            <a:endParaRPr lang="en-US" dirty="0" smtClean="0"/>
          </a:p>
          <a:p>
            <a:r>
              <a:rPr lang="en-US" dirty="0" smtClean="0"/>
              <a:t>relational-level access</a:t>
            </a:r>
            <a:r>
              <a:rPr lang="el-GR" dirty="0" smtClean="0"/>
              <a:t> </a:t>
            </a:r>
            <a:r>
              <a:rPr lang="el-GR" dirty="0"/>
              <a:t>είναι απλώς μια παραλλαγή </a:t>
            </a:r>
            <a:r>
              <a:rPr lang="el-GR" dirty="0" smtClean="0"/>
              <a:t>μιας </a:t>
            </a:r>
            <a:r>
              <a:rPr lang="en-US" dirty="0" smtClean="0"/>
              <a:t>depth-first </a:t>
            </a:r>
            <a:r>
              <a:rPr lang="el-GR" dirty="0" smtClean="0"/>
              <a:t>αναζήτησης, </a:t>
            </a:r>
            <a:r>
              <a:rPr lang="el-GR" dirty="0"/>
              <a:t>η οποία </a:t>
            </a:r>
            <a:endParaRPr lang="en-US" dirty="0" smtClean="0"/>
          </a:p>
          <a:p>
            <a:r>
              <a:rPr lang="el-GR" dirty="0" smtClean="0"/>
              <a:t>είναι </a:t>
            </a:r>
            <a:r>
              <a:rPr lang="el-GR" dirty="0"/>
              <a:t>μια τυφλή </a:t>
            </a:r>
            <a:r>
              <a:rPr lang="el-GR" dirty="0" smtClean="0"/>
              <a:t>αναζήτηση</a:t>
            </a:r>
            <a:r>
              <a:rPr lang="en-US" dirty="0" smtClean="0"/>
              <a:t>. </a:t>
            </a:r>
            <a:r>
              <a:rPr lang="el-GR" dirty="0"/>
              <a:t>Το μειονέκτημα της </a:t>
            </a:r>
            <a:r>
              <a:rPr lang="en-US" dirty="0" smtClean="0"/>
              <a:t>view-level access</a:t>
            </a:r>
            <a:r>
              <a:rPr lang="el-GR" dirty="0" smtClean="0"/>
              <a:t> </a:t>
            </a:r>
            <a:r>
              <a:rPr lang="el-GR" dirty="0"/>
              <a:t>είναι ότι γενικά </a:t>
            </a:r>
            <a:r>
              <a:rPr lang="el-GR" dirty="0" smtClean="0"/>
              <a:t>καταστρέφει</a:t>
            </a:r>
            <a:endParaRPr lang="en-US" dirty="0" smtClean="0"/>
          </a:p>
          <a:p>
            <a:r>
              <a:rPr lang="el-GR" dirty="0" smtClean="0"/>
              <a:t> </a:t>
            </a:r>
            <a:r>
              <a:rPr lang="el-GR" dirty="0"/>
              <a:t>τη </a:t>
            </a:r>
            <a:r>
              <a:rPr lang="en-US" dirty="0" smtClean="0"/>
              <a:t>transparent use </a:t>
            </a:r>
            <a:r>
              <a:rPr lang="el-GR" dirty="0" smtClean="0"/>
              <a:t>της </a:t>
            </a:r>
            <a:r>
              <a:rPr lang="el-GR" dirty="0"/>
              <a:t>βάσης δεδομένων. Τα ερωτήματα για τη βάση δεδομένων, εάν </a:t>
            </a:r>
            <a:endParaRPr lang="en-US" dirty="0" smtClean="0"/>
          </a:p>
          <a:p>
            <a:r>
              <a:rPr lang="el-GR" dirty="0" smtClean="0"/>
              <a:t>πρόκειται </a:t>
            </a:r>
            <a:r>
              <a:rPr lang="el-GR" dirty="0"/>
              <a:t>να είναι αποτελεσματικά, γενικά απομονώνονται από το υπόλοιπο πρόγραμμα </a:t>
            </a:r>
            <a:endParaRPr lang="en-US" dirty="0"/>
          </a:p>
          <a:p>
            <a:r>
              <a:rPr lang="el-GR" dirty="0" smtClean="0"/>
              <a:t>Prolog </a:t>
            </a:r>
            <a:r>
              <a:rPr lang="el-GR" dirty="0"/>
              <a:t>κατά την εγγραφή τους.</a:t>
            </a:r>
          </a:p>
          <a:p>
            <a:pPr marL="285750" indent="-285750">
              <a:buFont typeface="Arial" charset="0"/>
              <a:buChar char="•"/>
            </a:pPr>
            <a:endParaRPr lang="en-US" dirty="0" smtClean="0"/>
          </a:p>
          <a:p>
            <a:pPr marL="285750" indent="-285750">
              <a:buFont typeface="Arial" charset="0"/>
              <a:buChar char="•"/>
            </a:pPr>
            <a:r>
              <a:rPr lang="el-GR" dirty="0"/>
              <a:t>Στην πράξη, σχεδόν όλα τα πραγματικού </a:t>
            </a:r>
            <a:r>
              <a:rPr lang="el-GR" dirty="0" smtClean="0"/>
              <a:t>συστήματα που </a:t>
            </a:r>
            <a:r>
              <a:rPr lang="el-GR" dirty="0"/>
              <a:t>συνδέουν </a:t>
            </a:r>
            <a:r>
              <a:rPr lang="el-GR" dirty="0" smtClean="0"/>
              <a:t>τ</a:t>
            </a:r>
            <a:r>
              <a:rPr lang="el-GR" dirty="0"/>
              <a:t>η</a:t>
            </a:r>
            <a:r>
              <a:rPr lang="el-GR" dirty="0" smtClean="0"/>
              <a:t> </a:t>
            </a:r>
            <a:r>
              <a:rPr lang="el-GR" dirty="0"/>
              <a:t>Prolog </a:t>
            </a:r>
            <a:r>
              <a:rPr lang="el-GR" dirty="0" smtClean="0"/>
              <a:t>και </a:t>
            </a:r>
            <a:r>
              <a:rPr lang="el-GR" dirty="0"/>
              <a:t>ένα </a:t>
            </a:r>
            <a:endParaRPr lang="el-GR" dirty="0" smtClean="0"/>
          </a:p>
          <a:p>
            <a:r>
              <a:rPr lang="el-GR" dirty="0" smtClean="0"/>
              <a:t>σύστημα </a:t>
            </a:r>
            <a:r>
              <a:rPr lang="el-GR" dirty="0"/>
              <a:t>σχεσιακής βάσης δεδομένων απλώς </a:t>
            </a:r>
            <a:r>
              <a:rPr lang="el-GR" dirty="0" smtClean="0"/>
              <a:t>ακολουθούν </a:t>
            </a:r>
            <a:r>
              <a:rPr lang="el-GR" dirty="0"/>
              <a:t>σε μια διασύνδεση </a:t>
            </a:r>
            <a:r>
              <a:rPr lang="el-GR" dirty="0" smtClean="0"/>
              <a:t>λογισμικού </a:t>
            </a:r>
          </a:p>
          <a:p>
            <a:r>
              <a:rPr lang="el-GR" dirty="0" smtClean="0"/>
              <a:t>μεταξύ </a:t>
            </a:r>
            <a:r>
              <a:rPr lang="el-GR" dirty="0"/>
              <a:t>μιας προϋπάρχουσας υλοποίησης Prolog και ενός προϋπάρχοντος </a:t>
            </a:r>
            <a:r>
              <a:rPr lang="el-GR" dirty="0" smtClean="0"/>
              <a:t>συστήματος</a:t>
            </a:r>
          </a:p>
          <a:p>
            <a:r>
              <a:rPr lang="el-GR" dirty="0" smtClean="0"/>
              <a:t> </a:t>
            </a:r>
            <a:r>
              <a:rPr lang="el-GR" dirty="0"/>
              <a:t>σχεσιακής βάσης δεδομένων. Με άλλα λόγια, τα συστήματα Prolog και των βάσεων </a:t>
            </a:r>
            <a:r>
              <a:rPr lang="el-GR" dirty="0" smtClean="0"/>
              <a:t>δ</a:t>
            </a:r>
          </a:p>
          <a:p>
            <a:r>
              <a:rPr lang="el-GR" dirty="0" smtClean="0"/>
              <a:t>εδομένων </a:t>
            </a:r>
            <a:r>
              <a:rPr lang="el-GR" dirty="0"/>
              <a:t>συνδέονται </a:t>
            </a:r>
            <a:r>
              <a:rPr lang="el-GR" dirty="0" smtClean="0"/>
              <a:t>χαλαρά (</a:t>
            </a:r>
            <a:r>
              <a:rPr lang="en-US" dirty="0" smtClean="0"/>
              <a:t>loose-coupled</a:t>
            </a:r>
            <a:r>
              <a:rPr lang="el-GR" dirty="0" smtClean="0"/>
              <a:t>).</a:t>
            </a: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42</a:t>
            </a:fld>
            <a:endParaRPr lang="en-US" dirty="0"/>
          </a:p>
        </p:txBody>
      </p:sp>
    </p:spTree>
    <p:extLst>
      <p:ext uri="{BB962C8B-B14F-4D97-AF65-F5344CB8AC3E}">
        <p14:creationId xmlns:p14="http://schemas.microsoft.com/office/powerpoint/2010/main" val="43287523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08324" y="0"/>
            <a:ext cx="10451900" cy="1200329"/>
          </a:xfrm>
          <a:prstGeom prst="rect">
            <a:avLst/>
          </a:prstGeom>
          <a:noFill/>
        </p:spPr>
        <p:txBody>
          <a:bodyPr wrap="none" rtlCol="0">
            <a:spAutoFit/>
          </a:bodyPr>
          <a:lstStyle/>
          <a:p>
            <a:r>
              <a:rPr lang="en-US" b="1" u="sng" dirty="0"/>
              <a:t>Deductive Database System Implementations </a:t>
            </a:r>
          </a:p>
          <a:p>
            <a:endParaRPr lang="en-US" dirty="0"/>
          </a:p>
          <a:p>
            <a:pPr marL="285750" indent="-285750">
              <a:buFont typeface="Arial" charset="0"/>
              <a:buChar char="•"/>
            </a:pPr>
            <a:r>
              <a:rPr lang="el-GR" dirty="0"/>
              <a:t>Στη συνέχεια </a:t>
            </a:r>
            <a:r>
              <a:rPr lang="el-GR" dirty="0" smtClean="0"/>
              <a:t>συνοψίζουμε</a:t>
            </a:r>
            <a:r>
              <a:rPr lang="en-US" dirty="0"/>
              <a:t> </a:t>
            </a:r>
            <a:r>
              <a:rPr lang="el-GR" dirty="0" smtClean="0"/>
              <a:t>στον επόμενο πίνακα  τα πιο διαδεδομένα </a:t>
            </a:r>
            <a:r>
              <a:rPr lang="en-US" dirty="0"/>
              <a:t>Deductive Database </a:t>
            </a:r>
            <a:endParaRPr lang="el-GR" dirty="0" smtClean="0"/>
          </a:p>
          <a:p>
            <a:r>
              <a:rPr lang="en-US" dirty="0" smtClean="0"/>
              <a:t>Systems</a:t>
            </a:r>
            <a:r>
              <a:rPr lang="el-GR" dirty="0"/>
              <a:t>:</a:t>
            </a:r>
            <a:endParaRPr lang="en-US" dirty="0"/>
          </a:p>
        </p:txBody>
      </p:sp>
      <p:pic>
        <p:nvPicPr>
          <p:cNvPr id="4" name="Picture 3"/>
          <p:cNvPicPr>
            <a:picLocks noChangeAspect="1"/>
          </p:cNvPicPr>
          <p:nvPr/>
        </p:nvPicPr>
        <p:blipFill rotWithShape="1">
          <a:blip r:embed="rId2"/>
          <a:srcRect l="45027" b="-1848"/>
          <a:stretch/>
        </p:blipFill>
        <p:spPr>
          <a:xfrm>
            <a:off x="5871548" y="970344"/>
            <a:ext cx="3657599" cy="5887656"/>
          </a:xfrm>
          <a:prstGeom prst="rect">
            <a:avLst/>
          </a:prstGeom>
        </p:spPr>
      </p:pic>
      <p:sp>
        <p:nvSpPr>
          <p:cNvPr id="3" name="Slide Number Placeholder 2"/>
          <p:cNvSpPr>
            <a:spLocks noGrp="1"/>
          </p:cNvSpPr>
          <p:nvPr>
            <p:ph type="sldNum" sz="quarter" idx="12"/>
          </p:nvPr>
        </p:nvSpPr>
        <p:spPr/>
        <p:txBody>
          <a:bodyPr/>
          <a:lstStyle/>
          <a:p>
            <a:fld id="{D57F1E4F-1CFF-5643-939E-217C01CDF565}" type="slidenum">
              <a:rPr lang="en-US" smtClean="0"/>
              <a:pPr/>
              <a:t>43</a:t>
            </a:fld>
            <a:endParaRPr lang="en-US" dirty="0"/>
          </a:p>
        </p:txBody>
      </p:sp>
      <p:pic>
        <p:nvPicPr>
          <p:cNvPr id="5" name="Picture 4"/>
          <p:cNvPicPr>
            <a:picLocks noChangeAspect="1"/>
          </p:cNvPicPr>
          <p:nvPr/>
        </p:nvPicPr>
        <p:blipFill rotWithShape="1">
          <a:blip r:embed="rId2"/>
          <a:srcRect l="60" r="62146"/>
          <a:stretch/>
        </p:blipFill>
        <p:spPr>
          <a:xfrm>
            <a:off x="3356948" y="970344"/>
            <a:ext cx="2514600" cy="5780842"/>
          </a:xfrm>
          <a:prstGeom prst="rect">
            <a:avLst/>
          </a:prstGeom>
        </p:spPr>
      </p:pic>
    </p:spTree>
    <p:extLst>
      <p:ext uri="{BB962C8B-B14F-4D97-AF65-F5344CB8AC3E}">
        <p14:creationId xmlns:p14="http://schemas.microsoft.com/office/powerpoint/2010/main" val="203318376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39139" y="336885"/>
            <a:ext cx="10046340" cy="6186309"/>
          </a:xfrm>
          <a:prstGeom prst="rect">
            <a:avLst/>
          </a:prstGeom>
          <a:noFill/>
        </p:spPr>
        <p:txBody>
          <a:bodyPr wrap="none" rtlCol="0">
            <a:spAutoFit/>
          </a:bodyPr>
          <a:lstStyle/>
          <a:p>
            <a:r>
              <a:rPr lang="el-GR" dirty="0" smtClean="0"/>
              <a:t>Στη συνέχεια στον επόμενο πίνακα παρουσιάζουμε τα παραπάνω συστήματα </a:t>
            </a:r>
          </a:p>
          <a:p>
            <a:r>
              <a:rPr lang="el-GR" dirty="0" smtClean="0"/>
              <a:t>Παρέχοντας συγκριτικές πληροφορίες. Πιο συγκεκριμένα οι πληροφορίες που </a:t>
            </a:r>
          </a:p>
          <a:p>
            <a:r>
              <a:rPr lang="el-GR" dirty="0" smtClean="0"/>
              <a:t>αναγράφονται είναι οι εξής: </a:t>
            </a:r>
            <a:endParaRPr lang="el-GR" dirty="0"/>
          </a:p>
          <a:p>
            <a:endParaRPr lang="el-GR" dirty="0" smtClean="0"/>
          </a:p>
          <a:p>
            <a:pPr marL="285750" indent="-285750">
              <a:buFont typeface="Arial" charset="0"/>
              <a:buChar char="•"/>
            </a:pPr>
            <a:r>
              <a:rPr lang="el-GR" b="1" u="sng" dirty="0"/>
              <a:t>Αναδρομή</a:t>
            </a:r>
            <a:r>
              <a:rPr lang="el-GR" dirty="0"/>
              <a:t>. Τα περισσότερα συστήματα επιτρέπουν στους κανόνες να χρησιμοποιούν </a:t>
            </a:r>
            <a:endParaRPr lang="el-GR" dirty="0" smtClean="0"/>
          </a:p>
          <a:p>
            <a:r>
              <a:rPr lang="el-GR" dirty="0" smtClean="0"/>
              <a:t>γενική αναδρομή. </a:t>
            </a:r>
            <a:r>
              <a:rPr lang="el-GR" dirty="0"/>
              <a:t>Ωστόσο, </a:t>
            </a:r>
            <a:r>
              <a:rPr lang="el-GR" dirty="0" smtClean="0"/>
              <a:t>μερικά συστήματα παρουσιάζουν </a:t>
            </a:r>
            <a:r>
              <a:rPr lang="el-GR" dirty="0"/>
              <a:t>αναδρομές στη γραμμική </a:t>
            </a:r>
            <a:endParaRPr lang="el-GR" dirty="0" smtClean="0"/>
          </a:p>
          <a:p>
            <a:r>
              <a:rPr lang="el-GR" dirty="0" smtClean="0"/>
              <a:t>αναδρομή </a:t>
            </a:r>
            <a:r>
              <a:rPr lang="el-GR" dirty="0"/>
              <a:t>ή </a:t>
            </a:r>
            <a:r>
              <a:rPr lang="el-GR" dirty="0" smtClean="0"/>
              <a:t>σε περιορισμένες </a:t>
            </a:r>
            <a:r>
              <a:rPr lang="el-GR" dirty="0"/>
              <a:t>μορφές που σχετίζονται με την αναζήτηση </a:t>
            </a:r>
            <a:r>
              <a:rPr lang="el-GR" dirty="0" smtClean="0"/>
              <a:t>γραφημάτων</a:t>
            </a:r>
          </a:p>
          <a:p>
            <a:r>
              <a:rPr lang="el-GR" dirty="0" smtClean="0"/>
              <a:t>, </a:t>
            </a:r>
            <a:r>
              <a:rPr lang="el-GR" dirty="0"/>
              <a:t>όπως το  </a:t>
            </a:r>
            <a:r>
              <a:rPr lang="el-GR" dirty="0" smtClean="0"/>
              <a:t>μεταβατικό </a:t>
            </a:r>
            <a:r>
              <a:rPr lang="el-GR" dirty="0"/>
              <a:t>κλείσιμο</a:t>
            </a:r>
            <a:r>
              <a:rPr lang="el-GR" dirty="0" smtClean="0"/>
              <a:t>.</a:t>
            </a:r>
          </a:p>
          <a:p>
            <a:endParaRPr lang="el-GR" dirty="0"/>
          </a:p>
          <a:p>
            <a:pPr marL="285750" indent="-285750">
              <a:buFont typeface="Arial" charset="0"/>
              <a:buChar char="•"/>
            </a:pPr>
            <a:r>
              <a:rPr lang="el-GR" b="1" u="sng" dirty="0"/>
              <a:t>Αρνηση</a:t>
            </a:r>
            <a:r>
              <a:rPr lang="el-GR" dirty="0"/>
              <a:t>. Τα περισσότερα συστήματα επιτρέπουν </a:t>
            </a:r>
            <a:r>
              <a:rPr lang="en-US" dirty="0"/>
              <a:t>negated subgoals </a:t>
            </a:r>
            <a:r>
              <a:rPr lang="el-GR" dirty="0" smtClean="0"/>
              <a:t>σε κανόνες</a:t>
            </a:r>
            <a:r>
              <a:rPr lang="el-GR" dirty="0"/>
              <a:t>. </a:t>
            </a:r>
            <a:r>
              <a:rPr lang="el-GR" dirty="0" smtClean="0"/>
              <a:t>Όταν</a:t>
            </a:r>
          </a:p>
          <a:p>
            <a:r>
              <a:rPr lang="el-GR" dirty="0" smtClean="0"/>
              <a:t> </a:t>
            </a:r>
            <a:r>
              <a:rPr lang="el-GR" dirty="0"/>
              <a:t>οι κανόνες </a:t>
            </a:r>
            <a:r>
              <a:rPr lang="el-GR" dirty="0" smtClean="0"/>
              <a:t>περιέχουν </a:t>
            </a:r>
            <a:r>
              <a:rPr lang="el-GR" dirty="0"/>
              <a:t>άρνηση, υπάρχουν συνήθως πολλά </a:t>
            </a:r>
            <a:r>
              <a:rPr lang="en-US" dirty="0"/>
              <a:t>minimal fixpoints </a:t>
            </a:r>
            <a:r>
              <a:rPr lang="el-GR" dirty="0" smtClean="0"/>
              <a:t> τα </a:t>
            </a:r>
            <a:r>
              <a:rPr lang="el-GR" dirty="0"/>
              <a:t>οποία </a:t>
            </a:r>
            <a:r>
              <a:rPr lang="el-GR" dirty="0" smtClean="0"/>
              <a:t>θα</a:t>
            </a:r>
          </a:p>
          <a:p>
            <a:r>
              <a:rPr lang="el-GR" dirty="0" smtClean="0"/>
              <a:t> </a:t>
            </a:r>
            <a:r>
              <a:rPr lang="el-GR" dirty="0"/>
              <a:t>μπορούσαν να ερμηνευτούν ως η έννοια των κανόνων και το σύστημα πρέπει να </a:t>
            </a:r>
            <a:r>
              <a:rPr lang="el-GR" dirty="0" smtClean="0"/>
              <a:t>επιλέξει</a:t>
            </a:r>
          </a:p>
          <a:p>
            <a:r>
              <a:rPr lang="el-GR" dirty="0" smtClean="0"/>
              <a:t> </a:t>
            </a:r>
            <a:r>
              <a:rPr lang="el-GR" dirty="0"/>
              <a:t>μεταξύ αυτών των δυνατοτήτων ένα μοντέλο που θεωρείται ως το επιδιωκόμενο μοντέλο</a:t>
            </a:r>
            <a:r>
              <a:rPr lang="el-GR" dirty="0" smtClean="0"/>
              <a:t>,</a:t>
            </a:r>
          </a:p>
          <a:p>
            <a:r>
              <a:rPr lang="el-GR" dirty="0" smtClean="0"/>
              <a:t> </a:t>
            </a:r>
            <a:r>
              <a:rPr lang="el-GR" dirty="0"/>
              <a:t>έναντι του οποίου θα απαντηθούν τα ερωτήματα</a:t>
            </a:r>
            <a:r>
              <a:rPr lang="el-GR" dirty="0" smtClean="0"/>
              <a:t>.</a:t>
            </a:r>
          </a:p>
          <a:p>
            <a:endParaRPr lang="el-GR" dirty="0"/>
          </a:p>
          <a:p>
            <a:pPr marL="285750" indent="-285750">
              <a:buFont typeface="Arial" charset="0"/>
              <a:buChar char="•"/>
            </a:pPr>
            <a:r>
              <a:rPr lang="el-GR" b="1" u="sng" dirty="0" smtClean="0"/>
              <a:t>Συνάθρηση (</a:t>
            </a:r>
            <a:r>
              <a:rPr lang="en-US" b="1" u="sng" dirty="0" smtClean="0"/>
              <a:t>Aggregation</a:t>
            </a:r>
            <a:r>
              <a:rPr lang="el-GR" b="1" u="sng" dirty="0" smtClean="0"/>
              <a:t>).</a:t>
            </a:r>
            <a:r>
              <a:rPr lang="el-GR" dirty="0" smtClean="0"/>
              <a:t> </a:t>
            </a:r>
            <a:r>
              <a:rPr lang="el-GR" dirty="0"/>
              <a:t>Ένα πρόβλημα παρόμοιο με την άρνηση εμφανίζεται όταν </a:t>
            </a:r>
            <a:endParaRPr lang="el-GR" dirty="0" smtClean="0"/>
          </a:p>
          <a:p>
            <a:r>
              <a:rPr lang="el-GR" dirty="0" smtClean="0"/>
              <a:t>η συνάθροιση (άθροισμα</a:t>
            </a:r>
            <a:r>
              <a:rPr lang="el-GR" dirty="0"/>
              <a:t>, μέσος όρος κλπ.) Επιτρέπεται στους κανόνες. Υπάρχουν </a:t>
            </a:r>
            <a:endParaRPr lang="el-GR" dirty="0" smtClean="0"/>
          </a:p>
          <a:p>
            <a:r>
              <a:rPr lang="el-GR" dirty="0" smtClean="0"/>
              <a:t>συνήθως </a:t>
            </a:r>
            <a:r>
              <a:rPr lang="el-GR" dirty="0"/>
              <a:t>περισσότερα από ένα ελάχιστα μοντέλα και το σύστημα πρέπει να επιλέξει το </a:t>
            </a:r>
            <a:endParaRPr lang="el-GR" dirty="0" smtClean="0"/>
          </a:p>
          <a:p>
            <a:r>
              <a:rPr lang="el-GR" dirty="0" smtClean="0"/>
              <a:t>κατάλληλο </a:t>
            </a:r>
            <a:r>
              <a:rPr lang="el-GR" dirty="0"/>
              <a:t>μοντέλο</a:t>
            </a:r>
            <a:r>
              <a:rPr lang="el-GR" dirty="0" smtClean="0"/>
              <a:t>.</a:t>
            </a:r>
          </a:p>
          <a:p>
            <a:endParaRPr lang="el-GR" b="1" u="sng" dirty="0"/>
          </a:p>
          <a:p>
            <a:pPr marL="285750" indent="-285750">
              <a:buFont typeface="Arial" charset="0"/>
              <a:buChar char="•"/>
            </a:pPr>
            <a:r>
              <a:rPr lang="el-GR" b="1" u="sng" dirty="0"/>
              <a:t>Περιορισμοί ακεραιότητας</a:t>
            </a:r>
            <a:r>
              <a:rPr lang="el-GR" dirty="0"/>
              <a:t>. Ορισμένα </a:t>
            </a:r>
            <a:r>
              <a:rPr lang="el-GR" dirty="0" smtClean="0"/>
              <a:t> </a:t>
            </a:r>
            <a:r>
              <a:rPr lang="el-GR" dirty="0"/>
              <a:t>deductive </a:t>
            </a:r>
            <a:r>
              <a:rPr lang="en-US" dirty="0" smtClean="0"/>
              <a:t>database systems </a:t>
            </a:r>
            <a:r>
              <a:rPr lang="el-GR" dirty="0" smtClean="0"/>
              <a:t>επιτρέπουν </a:t>
            </a:r>
            <a:endParaRPr lang="en-US" dirty="0" smtClean="0"/>
          </a:p>
          <a:p>
            <a:r>
              <a:rPr lang="el-GR" dirty="0" smtClean="0"/>
              <a:t>λογικούς </a:t>
            </a:r>
            <a:r>
              <a:rPr lang="el-GR" dirty="0"/>
              <a:t>κανόνες που χρησιμεύουν ως περιορισμοί ακεραιότητας.</a:t>
            </a:r>
            <a:endParaRPr lang="en-US" b="1" u="sng"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44</a:t>
            </a:fld>
            <a:endParaRPr lang="en-US" dirty="0"/>
          </a:p>
        </p:txBody>
      </p:sp>
    </p:spTree>
    <p:extLst>
      <p:ext uri="{BB962C8B-B14F-4D97-AF65-F5344CB8AC3E}">
        <p14:creationId xmlns:p14="http://schemas.microsoft.com/office/powerpoint/2010/main" val="72304722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913021" y="721895"/>
            <a:ext cx="10416634" cy="5078313"/>
          </a:xfrm>
          <a:prstGeom prst="rect">
            <a:avLst/>
          </a:prstGeom>
          <a:noFill/>
        </p:spPr>
        <p:txBody>
          <a:bodyPr wrap="none" rtlCol="0">
            <a:spAutoFit/>
          </a:bodyPr>
          <a:lstStyle/>
          <a:p>
            <a:pPr marL="285750" indent="-285750" algn="just">
              <a:buFont typeface="Arial" charset="0"/>
              <a:buChar char="•"/>
            </a:pPr>
            <a:r>
              <a:rPr lang="el-GR" b="1" u="sng" dirty="0"/>
              <a:t>Βελτιστοποιήσεις.</a:t>
            </a:r>
            <a:r>
              <a:rPr lang="el-GR" dirty="0"/>
              <a:t> Τα deductive </a:t>
            </a:r>
            <a:r>
              <a:rPr lang="en-US" dirty="0"/>
              <a:t>database systems </a:t>
            </a:r>
            <a:r>
              <a:rPr lang="el-GR" dirty="0" smtClean="0"/>
              <a:t>πρέπει </a:t>
            </a:r>
            <a:r>
              <a:rPr lang="el-GR" dirty="0"/>
              <a:t>να παρέχουν κάποια </a:t>
            </a:r>
            <a:endParaRPr lang="en-US" dirty="0" smtClean="0"/>
          </a:p>
          <a:p>
            <a:pPr algn="just"/>
            <a:r>
              <a:rPr lang="el-GR" dirty="0" smtClean="0"/>
              <a:t>βελτιστοποίηση </a:t>
            </a:r>
            <a:r>
              <a:rPr lang="el-GR" dirty="0"/>
              <a:t>των ερωτημάτων. Οι κοινές τεχνικές περιλαμβάνουν </a:t>
            </a:r>
            <a:r>
              <a:rPr lang="en-US" dirty="0" smtClean="0"/>
              <a:t>magic sets </a:t>
            </a:r>
            <a:r>
              <a:rPr lang="el-GR" dirty="0" smtClean="0"/>
              <a:t>ή </a:t>
            </a:r>
            <a:endParaRPr lang="en-US" dirty="0" smtClean="0"/>
          </a:p>
          <a:p>
            <a:pPr algn="just"/>
            <a:r>
              <a:rPr lang="el-GR" dirty="0" smtClean="0"/>
              <a:t>παρόμοιες </a:t>
            </a:r>
            <a:r>
              <a:rPr lang="el-GR" dirty="0"/>
              <a:t>τεχνικές για το συνδυασμό των πλεονεκτημάτων τόσο </a:t>
            </a:r>
            <a:r>
              <a:rPr lang="en-US" dirty="0" smtClean="0"/>
              <a:t> </a:t>
            </a:r>
            <a:r>
              <a:rPr lang="el-GR" dirty="0" smtClean="0"/>
              <a:t>της </a:t>
            </a:r>
            <a:r>
              <a:rPr lang="en-US" dirty="0" smtClean="0"/>
              <a:t>top-down</a:t>
            </a:r>
            <a:r>
              <a:rPr lang="el-GR" dirty="0" smtClean="0"/>
              <a:t> όσο</a:t>
            </a:r>
          </a:p>
          <a:p>
            <a:pPr algn="just"/>
            <a:r>
              <a:rPr lang="el-GR" dirty="0"/>
              <a:t>κ</a:t>
            </a:r>
            <a:r>
              <a:rPr lang="el-GR" dirty="0" smtClean="0"/>
              <a:t>αι της </a:t>
            </a:r>
            <a:r>
              <a:rPr lang="en-US" dirty="0" smtClean="0"/>
              <a:t> </a:t>
            </a:r>
            <a:r>
              <a:rPr lang="en-US" dirty="0"/>
              <a:t>bottom-up </a:t>
            </a:r>
            <a:r>
              <a:rPr lang="el-GR" dirty="0" smtClean="0"/>
              <a:t>επεξεργασίας</a:t>
            </a:r>
            <a:r>
              <a:rPr lang="en-US" dirty="0" smtClean="0"/>
              <a:t> </a:t>
            </a:r>
            <a:r>
              <a:rPr lang="el-GR" dirty="0" smtClean="0"/>
              <a:t>και </a:t>
            </a:r>
            <a:r>
              <a:rPr lang="en-US" dirty="0" smtClean="0"/>
              <a:t>seminaive evaluation</a:t>
            </a:r>
            <a:r>
              <a:rPr lang="el-GR" dirty="0" smtClean="0"/>
              <a:t> για </a:t>
            </a:r>
            <a:r>
              <a:rPr lang="el-GR" dirty="0"/>
              <a:t>την αποφυγή περιττής </a:t>
            </a:r>
            <a:endParaRPr lang="el-GR" dirty="0" smtClean="0"/>
          </a:p>
          <a:p>
            <a:pPr algn="just"/>
            <a:r>
              <a:rPr lang="el-GR" dirty="0" smtClean="0"/>
              <a:t>επεξεργασίας</a:t>
            </a:r>
            <a:r>
              <a:rPr lang="el-GR" dirty="0"/>
              <a:t>. Μια ποικιλία άλλων τεχνικών χρησιμοποιούνται από διάφορα </a:t>
            </a:r>
            <a:r>
              <a:rPr lang="el-GR" dirty="0" smtClean="0"/>
              <a:t>συστήματα</a:t>
            </a:r>
          </a:p>
          <a:p>
            <a:pPr algn="just"/>
            <a:r>
              <a:rPr lang="el-GR" dirty="0" smtClean="0"/>
              <a:t> </a:t>
            </a:r>
            <a:r>
              <a:rPr lang="el-GR" dirty="0"/>
              <a:t>και συνοψίζονται </a:t>
            </a:r>
            <a:r>
              <a:rPr lang="el-GR" dirty="0" smtClean="0"/>
              <a:t>στον παρακάτω </a:t>
            </a:r>
            <a:r>
              <a:rPr lang="el-GR" dirty="0"/>
              <a:t>πίνακα</a:t>
            </a:r>
            <a:r>
              <a:rPr lang="el-GR" dirty="0" smtClean="0"/>
              <a:t>.</a:t>
            </a:r>
          </a:p>
          <a:p>
            <a:pPr algn="just"/>
            <a:endParaRPr lang="el-GR" dirty="0"/>
          </a:p>
          <a:p>
            <a:pPr marL="285750" indent="-285750" algn="just">
              <a:buFont typeface="Arial" charset="0"/>
              <a:buChar char="•"/>
            </a:pPr>
            <a:r>
              <a:rPr lang="el-GR" b="1" u="sng" dirty="0" smtClean="0"/>
              <a:t>Αποθήκευση</a:t>
            </a:r>
            <a:r>
              <a:rPr lang="en-US" b="1" u="sng" dirty="0" smtClean="0"/>
              <a:t>(Storage)</a:t>
            </a:r>
            <a:r>
              <a:rPr lang="el-GR" b="1" u="sng" dirty="0" smtClean="0"/>
              <a:t>. </a:t>
            </a:r>
            <a:r>
              <a:rPr lang="el-GR" dirty="0"/>
              <a:t>Τα περισσότερα συστήματα επιτρέπουν την αποθήκευση </a:t>
            </a:r>
            <a:r>
              <a:rPr lang="en-US" dirty="0" smtClean="0"/>
              <a:t>Etxternal </a:t>
            </a:r>
          </a:p>
          <a:p>
            <a:pPr algn="just"/>
            <a:r>
              <a:rPr lang="en-US" dirty="0" smtClean="0"/>
              <a:t>Database</a:t>
            </a:r>
            <a:r>
              <a:rPr lang="el-GR" dirty="0" smtClean="0"/>
              <a:t>(EDB)</a:t>
            </a:r>
            <a:r>
              <a:rPr lang="en-US" dirty="0" smtClean="0"/>
              <a:t> relations</a:t>
            </a:r>
            <a:r>
              <a:rPr lang="el-GR" dirty="0" smtClean="0"/>
              <a:t> στο δίσκο, αλλά </a:t>
            </a:r>
            <a:r>
              <a:rPr lang="el-GR" dirty="0"/>
              <a:t>μερικές </a:t>
            </a:r>
            <a:r>
              <a:rPr lang="el-GR" dirty="0" smtClean="0"/>
              <a:t>επίσης </a:t>
            </a:r>
            <a:r>
              <a:rPr lang="el-GR" dirty="0"/>
              <a:t>αποθηκεύουν </a:t>
            </a:r>
            <a:r>
              <a:rPr lang="el-GR" dirty="0" smtClean="0"/>
              <a:t>τις</a:t>
            </a:r>
            <a:r>
              <a:rPr lang="en-US" dirty="0"/>
              <a:t> Intensional </a:t>
            </a:r>
            <a:endParaRPr lang="en-US" dirty="0" smtClean="0"/>
          </a:p>
          <a:p>
            <a:pPr algn="just"/>
            <a:r>
              <a:rPr lang="en-US" dirty="0" smtClean="0"/>
              <a:t>Database </a:t>
            </a:r>
            <a:r>
              <a:rPr lang="en-US" dirty="0"/>
              <a:t>(IDB) </a:t>
            </a:r>
            <a:r>
              <a:rPr lang="en-US" dirty="0" smtClean="0"/>
              <a:t>relations </a:t>
            </a:r>
            <a:r>
              <a:rPr lang="el-GR" dirty="0"/>
              <a:t>σε δευτερεύουσα αποθήκευση. Υποστηρίζοντας </a:t>
            </a:r>
            <a:r>
              <a:rPr lang="el-GR" dirty="0" smtClean="0"/>
              <a:t>αποτελεσματικά</a:t>
            </a:r>
            <a:endParaRPr lang="en-US" dirty="0" smtClean="0"/>
          </a:p>
          <a:p>
            <a:pPr algn="just"/>
            <a:r>
              <a:rPr lang="el-GR" dirty="0" smtClean="0"/>
              <a:t> </a:t>
            </a:r>
            <a:r>
              <a:rPr lang="el-GR" dirty="0"/>
              <a:t>τα δεδομένα που διαμένουν στο δίσκο </a:t>
            </a:r>
            <a:r>
              <a:rPr lang="en-US" dirty="0" smtClean="0"/>
              <a:t>(disk-resident data )</a:t>
            </a:r>
            <a:r>
              <a:rPr lang="el-GR" dirty="0" smtClean="0"/>
              <a:t>είναι </a:t>
            </a:r>
            <a:r>
              <a:rPr lang="el-GR" dirty="0"/>
              <a:t>σημαντικό </a:t>
            </a:r>
            <a:r>
              <a:rPr lang="el-GR" dirty="0" smtClean="0"/>
              <a:t>έργο</a:t>
            </a:r>
            <a:r>
              <a:rPr lang="en-US" dirty="0" smtClean="0"/>
              <a:t>.</a:t>
            </a:r>
          </a:p>
          <a:p>
            <a:pPr algn="just"/>
            <a:endParaRPr lang="en-US" dirty="0"/>
          </a:p>
          <a:p>
            <a:pPr marL="285750" indent="-285750" algn="just">
              <a:buFont typeface="Arial" charset="0"/>
              <a:buChar char="•"/>
            </a:pPr>
            <a:r>
              <a:rPr lang="el-GR" b="1" u="sng" dirty="0" err="1" smtClean="0"/>
              <a:t>Διεπαφές</a:t>
            </a:r>
            <a:r>
              <a:rPr lang="en-US" b="1" u="sng" dirty="0" smtClean="0"/>
              <a:t>(Interfaces)</a:t>
            </a:r>
            <a:r>
              <a:rPr lang="el-GR" b="1" u="sng" dirty="0" smtClean="0"/>
              <a:t>. </a:t>
            </a:r>
            <a:r>
              <a:rPr lang="el-GR" dirty="0"/>
              <a:t>Τα περισσότερα συστήματα συνδέονται με μία ή περισσότερες </a:t>
            </a:r>
            <a:endParaRPr lang="en-US" dirty="0" smtClean="0"/>
          </a:p>
          <a:p>
            <a:pPr algn="just"/>
            <a:r>
              <a:rPr lang="el-GR" dirty="0" smtClean="0"/>
              <a:t>άλλες </a:t>
            </a:r>
            <a:r>
              <a:rPr lang="el-GR" dirty="0"/>
              <a:t>γλώσσες ή συστήματα</a:t>
            </a:r>
            <a:r>
              <a:rPr lang="el-GR" dirty="0" smtClean="0"/>
              <a:t>.</a:t>
            </a:r>
            <a:r>
              <a:rPr lang="en-US" dirty="0" smtClean="0"/>
              <a:t> </a:t>
            </a:r>
            <a:r>
              <a:rPr lang="el-GR" dirty="0"/>
              <a:t>Ορισμένες από αυτές τις συνδέσεις ενσωματώνουν </a:t>
            </a:r>
            <a:r>
              <a:rPr lang="el-GR" dirty="0" smtClean="0"/>
              <a:t>κλήσεις</a:t>
            </a:r>
            <a:endParaRPr lang="en-US" dirty="0" smtClean="0"/>
          </a:p>
          <a:p>
            <a:pPr algn="just"/>
            <a:r>
              <a:rPr lang="el-GR" dirty="0" smtClean="0"/>
              <a:t>προς το deductive </a:t>
            </a:r>
            <a:r>
              <a:rPr lang="en-US" dirty="0" smtClean="0"/>
              <a:t>system </a:t>
            </a:r>
            <a:r>
              <a:rPr lang="el-GR" dirty="0" smtClean="0"/>
              <a:t>σε </a:t>
            </a:r>
            <a:r>
              <a:rPr lang="el-GR" dirty="0"/>
              <a:t>άλλη γλώσσα, ενώ άλλες συνδέσεις επιτρέπουν την </a:t>
            </a:r>
            <a:r>
              <a:rPr lang="el-GR" dirty="0" smtClean="0"/>
              <a:t>επίκληση</a:t>
            </a:r>
            <a:r>
              <a:rPr lang="en-US" dirty="0" smtClean="0"/>
              <a:t>-</a:t>
            </a:r>
          </a:p>
          <a:p>
            <a:pPr algn="just"/>
            <a:r>
              <a:rPr lang="en-US" dirty="0" smtClean="0"/>
              <a:t>S;yndesh </a:t>
            </a:r>
            <a:r>
              <a:rPr lang="el-GR" dirty="0" smtClean="0"/>
              <a:t> </a:t>
            </a:r>
            <a:r>
              <a:rPr lang="el-GR" dirty="0"/>
              <a:t>άλλων γλωσσών ή συστημάτων από το </a:t>
            </a:r>
            <a:r>
              <a:rPr lang="el-GR" dirty="0" smtClean="0"/>
              <a:t>deductive</a:t>
            </a:r>
            <a:r>
              <a:rPr lang="en-US" dirty="0" smtClean="0"/>
              <a:t> database system. </a:t>
            </a:r>
            <a:r>
              <a:rPr lang="el-GR" dirty="0" smtClean="0"/>
              <a:t>Στο </a:t>
            </a:r>
          </a:p>
          <a:p>
            <a:pPr algn="just"/>
            <a:r>
              <a:rPr lang="el-GR" dirty="0"/>
              <a:t>π</a:t>
            </a:r>
            <a:r>
              <a:rPr lang="el-GR" dirty="0" smtClean="0"/>
              <a:t>αρακάτω πίνακα αναφέρεται </a:t>
            </a:r>
            <a:r>
              <a:rPr lang="el-GR" dirty="0"/>
              <a:t>σε αυτήν την ικανότητα ως </a:t>
            </a:r>
            <a:r>
              <a:rPr lang="el-GR" dirty="0" smtClean="0"/>
              <a:t>επεκτασιμότητα(</a:t>
            </a:r>
            <a:r>
              <a:rPr lang="en-US" dirty="0"/>
              <a:t>extensibility</a:t>
            </a:r>
            <a:r>
              <a:rPr lang="el-GR" dirty="0" smtClean="0"/>
              <a:t>) και</a:t>
            </a:r>
          </a:p>
          <a:p>
            <a:pPr algn="just"/>
            <a:r>
              <a:rPr lang="el-GR" dirty="0"/>
              <a:t>ε</a:t>
            </a:r>
            <a:r>
              <a:rPr lang="el-GR" dirty="0" smtClean="0"/>
              <a:t>ίναι η ιδιότητα αυτή είναι ιδιαίτερα χρήσιμη για  </a:t>
            </a:r>
            <a:r>
              <a:rPr lang="el-GR" dirty="0"/>
              <a:t>για μεγάλες </a:t>
            </a:r>
            <a:r>
              <a:rPr lang="el-GR" dirty="0" smtClean="0"/>
              <a:t>εφαρμογές.</a:t>
            </a:r>
            <a:endParaRPr lang="en-US" dirty="0"/>
          </a:p>
        </p:txBody>
      </p:sp>
      <p:sp>
        <p:nvSpPr>
          <p:cNvPr id="2" name="Slide Number Placeholder 1"/>
          <p:cNvSpPr>
            <a:spLocks noGrp="1"/>
          </p:cNvSpPr>
          <p:nvPr>
            <p:ph type="sldNum" sz="quarter" idx="12"/>
          </p:nvPr>
        </p:nvSpPr>
        <p:spPr/>
        <p:txBody>
          <a:bodyPr/>
          <a:lstStyle/>
          <a:p>
            <a:fld id="{D57F1E4F-1CFF-5643-939E-217C01CDF565}" type="slidenum">
              <a:rPr lang="en-US" smtClean="0"/>
              <a:pPr/>
              <a:t>45</a:t>
            </a:fld>
            <a:endParaRPr lang="en-US" dirty="0"/>
          </a:p>
        </p:txBody>
      </p:sp>
    </p:spTree>
    <p:extLst>
      <p:ext uri="{BB962C8B-B14F-4D97-AF65-F5344CB8AC3E}">
        <p14:creationId xmlns:p14="http://schemas.microsoft.com/office/powerpoint/2010/main" val="8990507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904930" y="0"/>
            <a:ext cx="6382139" cy="6858000"/>
          </a:xfrm>
          <a:prstGeom prst="rect">
            <a:avLst/>
          </a:prstGeom>
        </p:spPr>
      </p:pic>
      <p:sp>
        <p:nvSpPr>
          <p:cNvPr id="3" name="Slide Number Placeholder 2"/>
          <p:cNvSpPr>
            <a:spLocks noGrp="1"/>
          </p:cNvSpPr>
          <p:nvPr>
            <p:ph type="sldNum" sz="quarter" idx="12"/>
          </p:nvPr>
        </p:nvSpPr>
        <p:spPr/>
        <p:txBody>
          <a:bodyPr/>
          <a:lstStyle/>
          <a:p>
            <a:fld id="{D57F1E4F-1CFF-5643-939E-217C01CDF565}" type="slidenum">
              <a:rPr lang="en-US" smtClean="0"/>
              <a:pPr/>
              <a:t>46</a:t>
            </a:fld>
            <a:endParaRPr lang="en-US" dirty="0"/>
          </a:p>
        </p:txBody>
      </p:sp>
    </p:spTree>
    <p:extLst>
      <p:ext uri="{BB962C8B-B14F-4D97-AF65-F5344CB8AC3E}">
        <p14:creationId xmlns:p14="http://schemas.microsoft.com/office/powerpoint/2010/main" val="180363556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39740" y="938463"/>
            <a:ext cx="9182766" cy="4801314"/>
          </a:xfrm>
          <a:prstGeom prst="rect">
            <a:avLst/>
          </a:prstGeom>
          <a:noFill/>
        </p:spPr>
        <p:txBody>
          <a:bodyPr wrap="square" rtlCol="0">
            <a:spAutoFit/>
          </a:bodyPr>
          <a:lstStyle/>
          <a:p>
            <a:pPr algn="ctr"/>
            <a:r>
              <a:rPr lang="en-US" b="1" u="sng" dirty="0" smtClean="0"/>
              <a:t>Datalog as Deductive Database Query Language</a:t>
            </a:r>
          </a:p>
          <a:p>
            <a:endParaRPr lang="en-US" b="1" u="sng" dirty="0" smtClean="0"/>
          </a:p>
          <a:p>
            <a:endParaRPr lang="en-US" b="1" u="sng" dirty="0"/>
          </a:p>
          <a:p>
            <a:pPr marL="285750" indent="-285750">
              <a:buFont typeface="Arial" charset="0"/>
              <a:buChar char="•"/>
            </a:pPr>
            <a:r>
              <a:rPr lang="en-US" dirty="0"/>
              <a:t>H</a:t>
            </a:r>
            <a:r>
              <a:rPr lang="el-GR" dirty="0" smtClean="0"/>
              <a:t> </a:t>
            </a:r>
            <a:r>
              <a:rPr lang="el-GR" dirty="0"/>
              <a:t>Datalog είναι μια </a:t>
            </a:r>
            <a:r>
              <a:rPr lang="el-GR" dirty="0" smtClean="0"/>
              <a:t>δηλωτική </a:t>
            </a:r>
            <a:r>
              <a:rPr lang="el-GR" dirty="0"/>
              <a:t>γλώσσα </a:t>
            </a:r>
            <a:r>
              <a:rPr lang="el-GR" dirty="0" smtClean="0"/>
              <a:t>Λογικού προγραμματισμού </a:t>
            </a:r>
            <a:r>
              <a:rPr lang="el-GR" dirty="0"/>
              <a:t>που </a:t>
            </a:r>
            <a:r>
              <a:rPr lang="el-GR" b="1" dirty="0"/>
              <a:t>συντακτικά</a:t>
            </a:r>
            <a:r>
              <a:rPr lang="el-GR" dirty="0"/>
              <a:t> είναι </a:t>
            </a:r>
            <a:r>
              <a:rPr lang="en-US" dirty="0"/>
              <a:t> </a:t>
            </a:r>
            <a:r>
              <a:rPr lang="el-GR" dirty="0" smtClean="0"/>
              <a:t>ένα </a:t>
            </a:r>
            <a:r>
              <a:rPr lang="el-GR" dirty="0"/>
              <a:t>υποσύνολο </a:t>
            </a:r>
            <a:r>
              <a:rPr lang="el-GR" dirty="0" smtClean="0"/>
              <a:t>της Prolog.</a:t>
            </a:r>
            <a:r>
              <a:rPr lang="el-GR" b="1" u="sng" dirty="0" smtClean="0"/>
              <a:t> </a:t>
            </a:r>
            <a:r>
              <a:rPr lang="el-GR" dirty="0"/>
              <a:t>Συχνά χρησιμοποιείται ως </a:t>
            </a:r>
            <a:r>
              <a:rPr lang="en-US" dirty="0" smtClean="0"/>
              <a:t>query language</a:t>
            </a:r>
            <a:r>
              <a:rPr lang="el-GR" dirty="0" smtClean="0"/>
              <a:t> </a:t>
            </a:r>
            <a:r>
              <a:rPr lang="el-GR" dirty="0"/>
              <a:t>για </a:t>
            </a:r>
            <a:r>
              <a:rPr lang="en-US" dirty="0" smtClean="0"/>
              <a:t>deductive databases</a:t>
            </a:r>
            <a:r>
              <a:rPr lang="el-GR" dirty="0" smtClean="0"/>
              <a:t>. </a:t>
            </a:r>
            <a:r>
              <a:rPr lang="el-GR" dirty="0"/>
              <a:t>Τα τελευταία χρόνια, η Datalog έχει βρει νέα εφαρμογή </a:t>
            </a:r>
            <a:r>
              <a:rPr lang="en-US" dirty="0"/>
              <a:t>data </a:t>
            </a:r>
            <a:r>
              <a:rPr lang="en-US" dirty="0" smtClean="0"/>
              <a:t>integration, information </a:t>
            </a:r>
            <a:r>
              <a:rPr lang="en-US" dirty="0"/>
              <a:t>extraction, networking, program analysis, security, and cloud </a:t>
            </a:r>
            <a:r>
              <a:rPr lang="en-US" dirty="0" smtClean="0"/>
              <a:t>computing</a:t>
            </a:r>
            <a:endParaRPr lang="el-GR" dirty="0" smtClean="0"/>
          </a:p>
          <a:p>
            <a:pPr marL="285750" indent="-285750">
              <a:buFont typeface="Arial" charset="0"/>
              <a:buChar char="•"/>
            </a:pPr>
            <a:endParaRPr lang="en-US" dirty="0" smtClean="0"/>
          </a:p>
          <a:p>
            <a:pPr marL="285750" indent="-285750">
              <a:buFont typeface="Arial" charset="0"/>
              <a:buChar char="•"/>
            </a:pPr>
            <a:endParaRPr lang="en-US" dirty="0" smtClean="0"/>
          </a:p>
          <a:p>
            <a:pPr marL="285750" indent="-285750">
              <a:buFont typeface="Arial" charset="0"/>
              <a:buChar char="•"/>
            </a:pPr>
            <a:r>
              <a:rPr lang="el-GR" dirty="0"/>
              <a:t>Η προέλευσή της χρονολογείται από την αρχή του λογικού προγραμματισμού, </a:t>
            </a:r>
          </a:p>
          <a:p>
            <a:r>
              <a:rPr lang="el-GR" dirty="0"/>
              <a:t>αλλά έγινε διακρίθηκε ως ξεχωριστή περιοχή γύρω στο 1977, όταν ο </a:t>
            </a:r>
            <a:r>
              <a:rPr lang="el-GR" b="1" u="sng" dirty="0"/>
              <a:t>Hervé Gallaire </a:t>
            </a:r>
            <a:r>
              <a:rPr lang="el-GR" dirty="0" smtClean="0"/>
              <a:t>και </a:t>
            </a:r>
            <a:r>
              <a:rPr lang="el-GR" dirty="0"/>
              <a:t>ο </a:t>
            </a:r>
            <a:r>
              <a:rPr lang="el-GR" b="1" u="sng" dirty="0"/>
              <a:t>Jack Minker </a:t>
            </a:r>
            <a:r>
              <a:rPr lang="el-GR" dirty="0"/>
              <a:t>οργάνωσαν ένα εργαστήριο για τη λογική και τις βάσεις </a:t>
            </a:r>
            <a:r>
              <a:rPr lang="el-GR" dirty="0" smtClean="0"/>
              <a:t>δεδομένων.</a:t>
            </a:r>
            <a:r>
              <a:rPr lang="en-US" dirty="0" smtClean="0"/>
              <a:t> </a:t>
            </a:r>
            <a:r>
              <a:rPr lang="el-GR" dirty="0" smtClean="0"/>
              <a:t>Η </a:t>
            </a:r>
            <a:r>
              <a:rPr lang="el-GR" dirty="0"/>
              <a:t>εισαγωγή του όρου Datalog προέρχεται </a:t>
            </a:r>
            <a:r>
              <a:rPr lang="el-GR" b="1" u="sng" dirty="0"/>
              <a:t>David Maier </a:t>
            </a:r>
            <a:r>
              <a:rPr lang="el-GR" dirty="0"/>
              <a:t>.</a:t>
            </a:r>
          </a:p>
          <a:p>
            <a:pPr marL="285750" indent="-285750">
              <a:buFont typeface="Arial" charset="0"/>
              <a:buChar char="•"/>
            </a:pPr>
            <a:endParaRPr lang="el-GR" dirty="0" smtClean="0"/>
          </a:p>
          <a:p>
            <a:pPr marL="285750" indent="-285750">
              <a:buFont typeface="Arial" charset="0"/>
              <a:buChar char="•"/>
            </a:pPr>
            <a:endParaRPr lang="el-GR" dirty="0"/>
          </a:p>
          <a:p>
            <a:pPr marL="285750" indent="-285750">
              <a:buFont typeface="Arial" charset="0"/>
              <a:buChar char="•"/>
            </a:pPr>
            <a:endParaRPr lang="el-GR" dirty="0" smtClean="0"/>
          </a:p>
        </p:txBody>
      </p:sp>
      <p:sp>
        <p:nvSpPr>
          <p:cNvPr id="3" name="Slide Number Placeholder 2"/>
          <p:cNvSpPr>
            <a:spLocks noGrp="1"/>
          </p:cNvSpPr>
          <p:nvPr>
            <p:ph type="sldNum" sz="quarter" idx="12"/>
          </p:nvPr>
        </p:nvSpPr>
        <p:spPr/>
        <p:txBody>
          <a:bodyPr/>
          <a:lstStyle/>
          <a:p>
            <a:fld id="{D57F1E4F-1CFF-5643-939E-217C01CDF565}" type="slidenum">
              <a:rPr lang="en-US" smtClean="0"/>
              <a:pPr/>
              <a:t>47</a:t>
            </a:fld>
            <a:endParaRPr lang="en-US" dirty="0"/>
          </a:p>
        </p:txBody>
      </p:sp>
    </p:spTree>
    <p:extLst>
      <p:ext uri="{BB962C8B-B14F-4D97-AF65-F5344CB8AC3E}">
        <p14:creationId xmlns:p14="http://schemas.microsoft.com/office/powerpoint/2010/main" val="61788499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93221" y="577515"/>
            <a:ext cx="9756197" cy="2031325"/>
          </a:xfrm>
          <a:prstGeom prst="rect">
            <a:avLst/>
          </a:prstGeom>
          <a:noFill/>
        </p:spPr>
        <p:txBody>
          <a:bodyPr wrap="none" rtlCol="0">
            <a:spAutoFit/>
          </a:bodyPr>
          <a:lstStyle/>
          <a:p>
            <a:pPr marL="285750" indent="-285750">
              <a:buFont typeface="Arial" charset="0"/>
              <a:buChar char="•"/>
            </a:pPr>
            <a:endParaRPr lang="en-US" dirty="0" smtClean="0"/>
          </a:p>
          <a:p>
            <a:pPr marL="285750" indent="-285750">
              <a:buFont typeface="Arial" charset="0"/>
              <a:buChar char="•"/>
            </a:pPr>
            <a:r>
              <a:rPr lang="el-GR" dirty="0"/>
              <a:t>Σε αντίθεση με τη </a:t>
            </a:r>
            <a:r>
              <a:rPr lang="en-US" dirty="0"/>
              <a:t>Prolog </a:t>
            </a:r>
            <a:r>
              <a:rPr lang="el-GR" dirty="0"/>
              <a:t>η </a:t>
            </a:r>
            <a:r>
              <a:rPr lang="en-US" dirty="0"/>
              <a:t>Datalog </a:t>
            </a:r>
            <a:r>
              <a:rPr lang="el-GR" dirty="0"/>
              <a:t>είναι </a:t>
            </a:r>
            <a:r>
              <a:rPr lang="en-US" dirty="0"/>
              <a:t>nonprocedural, set-oriented, </a:t>
            </a:r>
            <a:r>
              <a:rPr lang="el-GR" dirty="0"/>
              <a:t>χωρίς </a:t>
            </a:r>
            <a:r>
              <a:rPr lang="en-US" dirty="0"/>
              <a:t>order</a:t>
            </a:r>
          </a:p>
          <a:p>
            <a:r>
              <a:rPr lang="el-GR" dirty="0"/>
              <a:t> </a:t>
            </a:r>
            <a:r>
              <a:rPr lang="en-US" dirty="0"/>
              <a:t>Sensitivity</a:t>
            </a:r>
            <a:r>
              <a:rPr lang="el-GR" dirty="0"/>
              <a:t> (τα </a:t>
            </a:r>
            <a:r>
              <a:rPr lang="en-US" dirty="0"/>
              <a:t>statements</a:t>
            </a:r>
            <a:r>
              <a:rPr lang="el-GR" dirty="0"/>
              <a:t> ενός προγράμματος Datalog μπορούν να δηλωθούν με </a:t>
            </a:r>
            <a:endParaRPr lang="en-US" dirty="0" smtClean="0"/>
          </a:p>
          <a:p>
            <a:r>
              <a:rPr lang="el-GR" dirty="0" smtClean="0"/>
              <a:t>οποιαδήποτε </a:t>
            </a:r>
            <a:r>
              <a:rPr lang="el-GR" dirty="0"/>
              <a:t>σειρά)</a:t>
            </a:r>
            <a:r>
              <a:rPr lang="en-US" dirty="0"/>
              <a:t> </a:t>
            </a:r>
            <a:r>
              <a:rPr lang="el-GR" dirty="0"/>
              <a:t>και χωρίς ειδικά κατηγορήματα και συμβολα συναρτήσεων. Έτσι </a:t>
            </a:r>
            <a:endParaRPr lang="en-US" dirty="0" smtClean="0"/>
          </a:p>
          <a:p>
            <a:r>
              <a:rPr lang="el-GR" dirty="0" smtClean="0"/>
              <a:t>η </a:t>
            </a:r>
            <a:r>
              <a:rPr lang="en-US" dirty="0"/>
              <a:t>Datalog</a:t>
            </a:r>
            <a:r>
              <a:rPr lang="el-GR" dirty="0"/>
              <a:t>  δεν αποφεύγει τις σημαντικές διαφορές που είχαμε αναφέρει μεταξύ  </a:t>
            </a:r>
            <a:r>
              <a:rPr lang="en-US" dirty="0"/>
              <a:t>prolog </a:t>
            </a:r>
            <a:endParaRPr lang="en-US" dirty="0" smtClean="0"/>
          </a:p>
          <a:p>
            <a:r>
              <a:rPr lang="el-GR" dirty="0" smtClean="0"/>
              <a:t>και   </a:t>
            </a:r>
            <a:r>
              <a:rPr lang="el-GR" dirty="0"/>
              <a:t>βάσεων δεδομένων. </a:t>
            </a:r>
          </a:p>
          <a:p>
            <a:endParaRPr lang="en-US" dirty="0"/>
          </a:p>
        </p:txBody>
      </p:sp>
      <p:sp>
        <p:nvSpPr>
          <p:cNvPr id="6" name="TextBox 5"/>
          <p:cNvSpPr txBox="1"/>
          <p:nvPr/>
        </p:nvSpPr>
        <p:spPr>
          <a:xfrm>
            <a:off x="2298031" y="3110571"/>
            <a:ext cx="9751387" cy="1200329"/>
          </a:xfrm>
          <a:prstGeom prst="rect">
            <a:avLst/>
          </a:prstGeom>
          <a:noFill/>
        </p:spPr>
        <p:txBody>
          <a:bodyPr wrap="none" rtlCol="0">
            <a:spAutoFit/>
          </a:bodyPr>
          <a:lstStyle/>
          <a:p>
            <a:pPr marL="285750" indent="-285750">
              <a:buFont typeface="Arial" charset="0"/>
              <a:buChar char="•"/>
            </a:pPr>
            <a:r>
              <a:rPr lang="el-GR" dirty="0"/>
              <a:t>Επιπλέον σε αντίθεση με το Prolog, τα ερωτήματα Datalog σε πεπερασμένα σύνολα </a:t>
            </a:r>
            <a:endParaRPr lang="en-US" dirty="0" smtClean="0"/>
          </a:p>
          <a:p>
            <a:r>
              <a:rPr lang="el-GR" dirty="0" smtClean="0"/>
              <a:t>είναι </a:t>
            </a:r>
            <a:r>
              <a:rPr lang="el-GR" dirty="0"/>
              <a:t>εγγυημένα ότι τερματίζουν, οπότε η Datalog δεν διαθέτει τον</a:t>
            </a:r>
            <a:r>
              <a:rPr lang="en-US" dirty="0"/>
              <a:t> </a:t>
            </a:r>
            <a:r>
              <a:rPr lang="en-US" dirty="0" smtClean="0"/>
              <a:t>operator cut </a:t>
            </a:r>
            <a:r>
              <a:rPr lang="en-US" dirty="0"/>
              <a:t>(!) </a:t>
            </a:r>
            <a:r>
              <a:rPr lang="el-GR" dirty="0" smtClean="0"/>
              <a:t>της</a:t>
            </a:r>
            <a:endParaRPr lang="en-US" dirty="0" smtClean="0"/>
          </a:p>
          <a:p>
            <a:r>
              <a:rPr lang="el-GR" dirty="0" smtClean="0"/>
              <a:t> </a:t>
            </a:r>
            <a:r>
              <a:rPr lang="en-US" dirty="0"/>
              <a:t>Prolog</a:t>
            </a:r>
            <a:r>
              <a:rPr lang="el-GR" dirty="0"/>
              <a:t>. Αυτό καθιστά τη Datalog μια πραγματικά δηλωτική γλώσσα.</a:t>
            </a:r>
          </a:p>
          <a:p>
            <a:endParaRPr lang="en-US" dirty="0"/>
          </a:p>
        </p:txBody>
      </p:sp>
      <p:sp>
        <p:nvSpPr>
          <p:cNvPr id="7" name="TextBox 6"/>
          <p:cNvSpPr txBox="1"/>
          <p:nvPr/>
        </p:nvSpPr>
        <p:spPr>
          <a:xfrm>
            <a:off x="2293221" y="4812631"/>
            <a:ext cx="9339416" cy="1477328"/>
          </a:xfrm>
          <a:prstGeom prst="rect">
            <a:avLst/>
          </a:prstGeom>
          <a:noFill/>
        </p:spPr>
        <p:txBody>
          <a:bodyPr wrap="none" rtlCol="0">
            <a:spAutoFit/>
          </a:bodyPr>
          <a:lstStyle/>
          <a:p>
            <a:pPr marL="285750" indent="-285750">
              <a:buFont typeface="Arial" charset="0"/>
              <a:buChar char="•"/>
            </a:pPr>
            <a:r>
              <a:rPr lang="el-GR" dirty="0"/>
              <a:t>Ωστόσο  αν και η </a:t>
            </a:r>
            <a:r>
              <a:rPr lang="en-US" dirty="0"/>
              <a:t>Datalog </a:t>
            </a:r>
            <a:r>
              <a:rPr lang="el-GR" dirty="0"/>
              <a:t>είναι μια γλώσσα λογικού Προγραμματισμού δεν είναι</a:t>
            </a:r>
          </a:p>
          <a:p>
            <a:r>
              <a:rPr lang="el-GR" dirty="0"/>
              <a:t>γενικού σκοπού αλλά αντιθέτως είναι πολύ περιορισμένης εκφραστικότητας καθώς</a:t>
            </a:r>
          </a:p>
          <a:p>
            <a:r>
              <a:rPr lang="el-GR" dirty="0"/>
              <a:t>είναι σχεδιασμένη ως </a:t>
            </a:r>
            <a:r>
              <a:rPr lang="en-US" dirty="0"/>
              <a:t>query language </a:t>
            </a:r>
            <a:r>
              <a:rPr lang="el-GR" dirty="0"/>
              <a:t>για </a:t>
            </a:r>
            <a:r>
              <a:rPr lang="en-US" dirty="0"/>
              <a:t>deductive databases. </a:t>
            </a:r>
            <a:r>
              <a:rPr lang="el-GR" dirty="0"/>
              <a:t>Όπως ανφέραμε </a:t>
            </a:r>
          </a:p>
          <a:p>
            <a:r>
              <a:rPr lang="el-GR" dirty="0"/>
              <a:t>και πριν δεν είναι </a:t>
            </a:r>
            <a:r>
              <a:rPr lang="en-US" dirty="0"/>
              <a:t>turing complete!</a:t>
            </a:r>
          </a:p>
          <a:p>
            <a:endParaRPr lang="en-US" dirty="0"/>
          </a:p>
        </p:txBody>
      </p:sp>
      <p:sp>
        <p:nvSpPr>
          <p:cNvPr id="2" name="Slide Number Placeholder 1"/>
          <p:cNvSpPr>
            <a:spLocks noGrp="1"/>
          </p:cNvSpPr>
          <p:nvPr>
            <p:ph type="sldNum" sz="quarter" idx="12"/>
          </p:nvPr>
        </p:nvSpPr>
        <p:spPr/>
        <p:txBody>
          <a:bodyPr/>
          <a:lstStyle/>
          <a:p>
            <a:fld id="{D57F1E4F-1CFF-5643-939E-217C01CDF565}" type="slidenum">
              <a:rPr lang="en-US" smtClean="0"/>
              <a:pPr/>
              <a:t>48</a:t>
            </a:fld>
            <a:endParaRPr lang="en-US" dirty="0"/>
          </a:p>
        </p:txBody>
      </p:sp>
    </p:spTree>
    <p:extLst>
      <p:ext uri="{BB962C8B-B14F-4D97-AF65-F5344CB8AC3E}">
        <p14:creationId xmlns:p14="http://schemas.microsoft.com/office/powerpoint/2010/main" val="101633113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62726" y="902368"/>
            <a:ext cx="9655207" cy="1754326"/>
          </a:xfrm>
          <a:prstGeom prst="rect">
            <a:avLst/>
          </a:prstGeom>
          <a:noFill/>
        </p:spPr>
        <p:txBody>
          <a:bodyPr wrap="none" rtlCol="0">
            <a:spAutoFit/>
          </a:bodyPr>
          <a:lstStyle/>
          <a:p>
            <a:endParaRPr lang="en-US" dirty="0"/>
          </a:p>
          <a:p>
            <a:pPr marL="285750" indent="-285750">
              <a:buFont typeface="Arial" charset="0"/>
              <a:buChar char="•"/>
            </a:pPr>
            <a:r>
              <a:rPr lang="el-GR" dirty="0" smtClean="0"/>
              <a:t>Ουσιαστικά η </a:t>
            </a:r>
            <a:r>
              <a:rPr lang="en-US" dirty="0" smtClean="0"/>
              <a:t>Datalog </a:t>
            </a:r>
            <a:r>
              <a:rPr lang="el-GR" dirty="0" smtClean="0"/>
              <a:t>είναι ένα υποσύνολο της </a:t>
            </a:r>
            <a:r>
              <a:rPr lang="en-US" dirty="0" smtClean="0"/>
              <a:t>Prolog </a:t>
            </a:r>
            <a:r>
              <a:rPr lang="el-GR" dirty="0" smtClean="0"/>
              <a:t>με κάποιες πρόσθετες</a:t>
            </a:r>
          </a:p>
          <a:p>
            <a:r>
              <a:rPr lang="el-GR" dirty="0" smtClean="0"/>
              <a:t>δυνατότητες για</a:t>
            </a:r>
            <a:r>
              <a:rPr lang="en-US" dirty="0" smtClean="0"/>
              <a:t> </a:t>
            </a:r>
            <a:r>
              <a:rPr lang="el-GR" dirty="0" smtClean="0"/>
              <a:t>που τηςν καθιστούν κατάλληλη για βάσεις δεδομένων. Στο παρακάτω</a:t>
            </a:r>
          </a:p>
          <a:p>
            <a:r>
              <a:rPr lang="el-GR" dirty="0"/>
              <a:t>π</a:t>
            </a:r>
            <a:r>
              <a:rPr lang="el-GR" dirty="0" smtClean="0"/>
              <a:t>ίνακα συνοψίζονται οι βασικές διαφορές με τη </a:t>
            </a:r>
            <a:r>
              <a:rPr lang="en-US" dirty="0" smtClean="0"/>
              <a:t>Prolog.</a:t>
            </a:r>
          </a:p>
          <a:p>
            <a:endParaRPr lang="el-GR" dirty="0" smtClean="0"/>
          </a:p>
          <a:p>
            <a:pPr marL="285750" indent="-285750">
              <a:buFont typeface="Arial" charset="0"/>
              <a:buChar char="•"/>
            </a:pPr>
            <a:endParaRPr lang="en-US" dirty="0"/>
          </a:p>
        </p:txBody>
      </p:sp>
      <p:pic>
        <p:nvPicPr>
          <p:cNvPr id="3" name="Picture 2"/>
          <p:cNvPicPr>
            <a:picLocks noChangeAspect="1"/>
          </p:cNvPicPr>
          <p:nvPr/>
        </p:nvPicPr>
        <p:blipFill>
          <a:blip r:embed="rId2"/>
          <a:stretch>
            <a:fillRect/>
          </a:stretch>
        </p:blipFill>
        <p:spPr>
          <a:xfrm>
            <a:off x="3747169" y="2873877"/>
            <a:ext cx="5588000" cy="3035300"/>
          </a:xfrm>
          <a:prstGeom prst="rect">
            <a:avLst/>
          </a:prstGeom>
        </p:spPr>
      </p:pic>
      <p:sp>
        <p:nvSpPr>
          <p:cNvPr id="4" name="Slide Number Placeholder 3"/>
          <p:cNvSpPr>
            <a:spLocks noGrp="1"/>
          </p:cNvSpPr>
          <p:nvPr>
            <p:ph type="sldNum" sz="quarter" idx="12"/>
          </p:nvPr>
        </p:nvSpPr>
        <p:spPr/>
        <p:txBody>
          <a:bodyPr/>
          <a:lstStyle/>
          <a:p>
            <a:fld id="{D57F1E4F-1CFF-5643-939E-217C01CDF565}" type="slidenum">
              <a:rPr lang="en-US" smtClean="0"/>
              <a:pPr/>
              <a:t>49</a:t>
            </a:fld>
            <a:endParaRPr lang="en-US" dirty="0"/>
          </a:p>
        </p:txBody>
      </p:sp>
    </p:spTree>
    <p:extLst>
      <p:ext uri="{BB962C8B-B14F-4D97-AF65-F5344CB8AC3E}">
        <p14:creationId xmlns:p14="http://schemas.microsoft.com/office/powerpoint/2010/main" val="8319263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00169" y="989703"/>
            <a:ext cx="9389109" cy="6186309"/>
          </a:xfrm>
          <a:prstGeom prst="rect">
            <a:avLst/>
          </a:prstGeom>
          <a:noFill/>
        </p:spPr>
        <p:txBody>
          <a:bodyPr wrap="none" rtlCol="0">
            <a:spAutoFit/>
          </a:bodyPr>
          <a:lstStyle/>
          <a:p>
            <a:pPr marL="285750" indent="-285750">
              <a:buFont typeface="Arial" charset="0"/>
              <a:buChar char="•"/>
            </a:pPr>
            <a:r>
              <a:rPr lang="el-GR" dirty="0" smtClean="0"/>
              <a:t>Η χρήση της  Μαθηματικής  Λογικής  για την αναπαράσταση </a:t>
            </a:r>
            <a:r>
              <a:rPr lang="el-GR" dirty="0"/>
              <a:t>και </a:t>
            </a:r>
            <a:r>
              <a:rPr lang="el-GR" dirty="0" smtClean="0"/>
              <a:t>  εκτέλεση </a:t>
            </a:r>
          </a:p>
          <a:p>
            <a:r>
              <a:rPr lang="el-GR" dirty="0" smtClean="0"/>
              <a:t>προγραμμάτων υπήρχε ήδη  ως χαρακτηριστικό  του   Λάμβδα Λογισμού </a:t>
            </a:r>
            <a:r>
              <a:rPr lang="el-GR" dirty="0"/>
              <a:t>που</a:t>
            </a:r>
            <a:endParaRPr lang="el-GR" dirty="0" smtClean="0"/>
          </a:p>
          <a:p>
            <a:r>
              <a:rPr lang="el-GR" dirty="0" smtClean="0"/>
              <a:t>αναπτύχθηκε από τον </a:t>
            </a:r>
            <a:r>
              <a:rPr lang="en-US" b="1" u="sng" dirty="0" smtClean="0"/>
              <a:t>Alonzo Church </a:t>
            </a:r>
            <a:r>
              <a:rPr lang="el-GR" dirty="0" smtClean="0"/>
              <a:t>την δεκαετία του 1930.</a:t>
            </a:r>
          </a:p>
          <a:p>
            <a:endParaRPr lang="el-GR" dirty="0"/>
          </a:p>
          <a:p>
            <a:pPr marL="285750" indent="-285750">
              <a:buFont typeface="Arial" charset="0"/>
              <a:buChar char="•"/>
            </a:pPr>
            <a:r>
              <a:rPr lang="el-GR" dirty="0" smtClean="0"/>
              <a:t>Ωστόσο η διαφοροποίηση  που  προτάθηκε  από  τον </a:t>
            </a:r>
            <a:r>
              <a:rPr lang="en-US" dirty="0"/>
              <a:t>Cordell </a:t>
            </a:r>
            <a:r>
              <a:rPr lang="en-US" dirty="0" smtClean="0"/>
              <a:t>Green</a:t>
            </a:r>
            <a:r>
              <a:rPr lang="el-GR" dirty="0" smtClean="0"/>
              <a:t> ήταν η</a:t>
            </a:r>
          </a:p>
          <a:p>
            <a:r>
              <a:rPr lang="el-GR" dirty="0"/>
              <a:t>χρήση </a:t>
            </a:r>
            <a:r>
              <a:rPr lang="el-GR" dirty="0" smtClean="0"/>
              <a:t> Λογικής με μορφή κανόνων και προτάσεων για την αναπαράσταση των</a:t>
            </a:r>
          </a:p>
          <a:p>
            <a:r>
              <a:rPr lang="el-GR" dirty="0" smtClean="0"/>
              <a:t>προγραμμάτων</a:t>
            </a:r>
          </a:p>
          <a:p>
            <a:endParaRPr lang="el-GR" dirty="0" smtClean="0"/>
          </a:p>
          <a:p>
            <a:pPr marL="285750" indent="-285750">
              <a:buFont typeface="Arial" charset="0"/>
              <a:buChar char="•"/>
            </a:pPr>
            <a:r>
              <a:rPr lang="el-GR" dirty="0" smtClean="0"/>
              <a:t>Ο λογικό προγραμματισμός πήρε την σημερινή μορφή (Δηλωτική  μορφή)</a:t>
            </a:r>
          </a:p>
          <a:p>
            <a:r>
              <a:rPr lang="el-GR" dirty="0" smtClean="0"/>
              <a:t>Στα τέλη της δεκαετίας του 1960. Η δηλωτική μορφή (</a:t>
            </a:r>
            <a:r>
              <a:rPr lang="en-US" dirty="0" smtClean="0"/>
              <a:t>declarative representation**</a:t>
            </a:r>
            <a:r>
              <a:rPr lang="el-GR" dirty="0" smtClean="0"/>
              <a:t>)</a:t>
            </a:r>
            <a:endParaRPr lang="en-US" dirty="0" smtClean="0"/>
          </a:p>
          <a:p>
            <a:r>
              <a:rPr lang="el-GR" dirty="0"/>
              <a:t>υ</a:t>
            </a:r>
            <a:r>
              <a:rPr lang="el-GR" dirty="0" smtClean="0"/>
              <a:t>ποστηρίχθηκε κυρίως από τους </a:t>
            </a:r>
            <a:r>
              <a:rPr lang="en-US" b="1" u="sng" dirty="0" smtClean="0"/>
              <a:t>John McCarthy</a:t>
            </a:r>
            <a:r>
              <a:rPr lang="en-US" dirty="0" smtClean="0"/>
              <a:t>, </a:t>
            </a:r>
            <a:r>
              <a:rPr lang="en-US" b="1" u="sng" dirty="0" smtClean="0"/>
              <a:t>Bertram Raphael </a:t>
            </a:r>
            <a:r>
              <a:rPr lang="el-GR" dirty="0"/>
              <a:t>,</a:t>
            </a:r>
            <a:r>
              <a:rPr lang="en-US" dirty="0" smtClean="0"/>
              <a:t> </a:t>
            </a:r>
            <a:r>
              <a:rPr lang="en-US" b="1" u="sng" dirty="0" smtClean="0"/>
              <a:t>Cordell Green,</a:t>
            </a:r>
          </a:p>
          <a:p>
            <a:r>
              <a:rPr lang="en-US" b="1" u="sng" dirty="0" smtClean="0"/>
              <a:t>John Alan Robinson,</a:t>
            </a:r>
            <a:r>
              <a:rPr lang="en-US" b="1" dirty="0" smtClean="0"/>
              <a:t> </a:t>
            </a:r>
            <a:r>
              <a:rPr lang="en-US" b="1" u="sng" dirty="0" smtClean="0"/>
              <a:t>Pat Hayes</a:t>
            </a:r>
            <a:r>
              <a:rPr lang="en-US" dirty="0" smtClean="0"/>
              <a:t> </a:t>
            </a:r>
            <a:r>
              <a:rPr lang="el-GR" dirty="0" smtClean="0"/>
              <a:t>και </a:t>
            </a:r>
            <a:r>
              <a:rPr lang="en-US" b="1" u="sng" dirty="0" smtClean="0"/>
              <a:t>Robert Kowalski</a:t>
            </a:r>
            <a:r>
              <a:rPr lang="en-US" b="1" dirty="0" smtClean="0"/>
              <a:t>.  </a:t>
            </a:r>
            <a:r>
              <a:rPr lang="el-GR" dirty="0" smtClean="0"/>
              <a:t>Αντίθετα υπήρχαν </a:t>
            </a:r>
          </a:p>
          <a:p>
            <a:r>
              <a:rPr lang="el-GR" dirty="0" smtClean="0"/>
              <a:t>υποστηρικτές της  Διαδικαστικής αναπαράστασης κυρίως στο ΜΙΤ όπως </a:t>
            </a:r>
          </a:p>
          <a:p>
            <a:r>
              <a:rPr lang="en-US" dirty="0" smtClean="0"/>
              <a:t>Marvin Minsky</a:t>
            </a:r>
            <a:r>
              <a:rPr lang="el-GR" dirty="0" smtClean="0"/>
              <a:t> και </a:t>
            </a:r>
            <a:r>
              <a:rPr lang="en-US" dirty="0" smtClean="0"/>
              <a:t>Seymour Papert.</a:t>
            </a:r>
          </a:p>
          <a:p>
            <a:pPr marL="285750" indent="-285750">
              <a:buFont typeface="Arial" charset="0"/>
              <a:buChar char="•"/>
            </a:pPr>
            <a:endParaRPr lang="en-US" dirty="0" smtClean="0"/>
          </a:p>
          <a:p>
            <a:r>
              <a:rPr lang="en-US" b="1" dirty="0" smtClean="0"/>
              <a:t>**</a:t>
            </a:r>
            <a:r>
              <a:rPr lang="el-GR" b="1" dirty="0" smtClean="0"/>
              <a:t>δηλωτικός </a:t>
            </a:r>
            <a:r>
              <a:rPr lang="el-GR" b="1" dirty="0"/>
              <a:t>προγραμματισμός</a:t>
            </a:r>
            <a:r>
              <a:rPr lang="el-GR" dirty="0"/>
              <a:t> </a:t>
            </a:r>
            <a:r>
              <a:rPr lang="el-GR" dirty="0" smtClean="0"/>
              <a:t>είναι </a:t>
            </a:r>
            <a:r>
              <a:rPr lang="el-GR" dirty="0"/>
              <a:t>ένα </a:t>
            </a:r>
            <a:r>
              <a:rPr lang="el-GR" dirty="0" smtClean="0">
                <a:solidFill>
                  <a:schemeClr val="accent2">
                    <a:lumMod val="75000"/>
                  </a:schemeClr>
                </a:solidFill>
                <a:hlinkClick r:id="rId2" tooltip="Προγραμματιστικό υπόδειγμα"/>
              </a:rPr>
              <a:t>προγραμματιστικό </a:t>
            </a:r>
            <a:r>
              <a:rPr lang="el-GR" dirty="0">
                <a:solidFill>
                  <a:schemeClr val="accent2">
                    <a:lumMod val="75000"/>
                  </a:schemeClr>
                </a:solidFill>
                <a:hlinkClick r:id="rId2" tooltip="Προγραμματιστικό υπόδειγμα"/>
              </a:rPr>
              <a:t>υπόδειγμα</a:t>
            </a:r>
            <a:r>
              <a:rPr lang="el-GR" dirty="0">
                <a:solidFill>
                  <a:schemeClr val="accent2">
                    <a:lumMod val="75000"/>
                  </a:schemeClr>
                </a:solidFill>
              </a:rPr>
              <a:t> </a:t>
            </a:r>
            <a:r>
              <a:rPr lang="el-GR" dirty="0"/>
              <a:t>όπου</a:t>
            </a:r>
            <a:r>
              <a:rPr lang="el-GR" dirty="0" smtClean="0"/>
              <a:t>,</a:t>
            </a:r>
            <a:endParaRPr lang="en-US" dirty="0" smtClean="0"/>
          </a:p>
          <a:p>
            <a:r>
              <a:rPr lang="el-GR" dirty="0" smtClean="0"/>
              <a:t>το </a:t>
            </a:r>
            <a:r>
              <a:rPr lang="el-GR" dirty="0"/>
              <a:t>ζητούμενο αποτέλεσμα </a:t>
            </a:r>
            <a:r>
              <a:rPr lang="el-GR" dirty="0" smtClean="0"/>
              <a:t>υπολογίζεται περιγράφοντας </a:t>
            </a:r>
            <a:r>
              <a:rPr lang="el-GR" dirty="0"/>
              <a:t>απλώς τις επιθυμητές </a:t>
            </a:r>
            <a:endParaRPr lang="en-US" dirty="0" smtClean="0"/>
          </a:p>
          <a:p>
            <a:r>
              <a:rPr lang="el-GR" dirty="0" smtClean="0"/>
              <a:t>ιδιότητες </a:t>
            </a:r>
            <a:r>
              <a:rPr lang="el-GR" dirty="0" smtClean="0"/>
              <a:t>του σε αντίθεση με το </a:t>
            </a:r>
            <a:r>
              <a:rPr lang="el-GR" b="1" u="sng" dirty="0" smtClean="0"/>
              <a:t>προστακτικό προγραμματισμό </a:t>
            </a:r>
            <a:r>
              <a:rPr lang="el-GR" dirty="0" smtClean="0"/>
              <a:t>όπου </a:t>
            </a:r>
            <a:r>
              <a:rPr lang="el-GR" dirty="0"/>
              <a:t>το ζητούμενο </a:t>
            </a:r>
            <a:endParaRPr lang="el-GR" dirty="0" smtClean="0"/>
          </a:p>
          <a:p>
            <a:r>
              <a:rPr lang="el-GR" dirty="0" smtClean="0"/>
              <a:t>κατασκευάζεται </a:t>
            </a:r>
            <a:r>
              <a:rPr lang="el-GR" dirty="0"/>
              <a:t>/ υπολογίζεται αλλάζοντας την κατάσταση του υπολογιστή μέσω </a:t>
            </a:r>
            <a:endParaRPr lang="el-GR" dirty="0" smtClean="0"/>
          </a:p>
          <a:p>
            <a:r>
              <a:rPr lang="el-GR" dirty="0" smtClean="0"/>
              <a:t>εντολών</a:t>
            </a:r>
            <a:r>
              <a:rPr lang="en-US" dirty="0" smtClean="0"/>
              <a:t>.</a:t>
            </a:r>
            <a:endParaRPr lang="en-US" dirty="0" smtClean="0"/>
          </a:p>
          <a:p>
            <a:endParaRPr lang="en-US" b="1" u="sng" dirty="0"/>
          </a:p>
          <a:p>
            <a:endParaRPr lang="en-US" b="1" u="sng"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21819940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26632" y="950496"/>
            <a:ext cx="9671237" cy="2031325"/>
          </a:xfrm>
          <a:prstGeom prst="rect">
            <a:avLst/>
          </a:prstGeom>
          <a:noFill/>
        </p:spPr>
        <p:txBody>
          <a:bodyPr wrap="none" rtlCol="0">
            <a:spAutoFit/>
          </a:bodyPr>
          <a:lstStyle/>
          <a:p>
            <a:pPr marL="285750" indent="-285750">
              <a:buFont typeface="Arial" charset="0"/>
              <a:buChar char="•"/>
            </a:pPr>
            <a:r>
              <a:rPr lang="el-GR" dirty="0"/>
              <a:t>Η αξιολόγηση ερωτημάτων με το Datalog βασίζεται στη λογική πρώτης τάξης </a:t>
            </a:r>
            <a:endParaRPr lang="en-US" dirty="0" smtClean="0"/>
          </a:p>
          <a:p>
            <a:r>
              <a:rPr lang="el-GR" dirty="0" smtClean="0"/>
              <a:t>και </a:t>
            </a:r>
            <a:r>
              <a:rPr lang="el-GR" dirty="0"/>
              <a:t>συνεπώς είναι σωστή και πλήρης. Ωστόσο, </a:t>
            </a:r>
            <a:r>
              <a:rPr lang="el-GR" dirty="0" smtClean="0"/>
              <a:t>η </a:t>
            </a:r>
            <a:r>
              <a:rPr lang="el-GR" dirty="0"/>
              <a:t>Datalog δεν είναι </a:t>
            </a:r>
            <a:r>
              <a:rPr lang="el-GR" dirty="0" smtClean="0"/>
              <a:t>Turing </a:t>
            </a:r>
            <a:r>
              <a:rPr lang="en-US" dirty="0" smtClean="0"/>
              <a:t>complete</a:t>
            </a:r>
          </a:p>
          <a:p>
            <a:r>
              <a:rPr lang="el-GR" dirty="0" smtClean="0"/>
              <a:t>και </a:t>
            </a:r>
            <a:r>
              <a:rPr lang="el-GR" dirty="0"/>
              <a:t>επομένως χρησιμοποιείται ως γλώσσα συγκεκριμένου τομέα που μπορεί να </a:t>
            </a:r>
            <a:endParaRPr lang="en-US" dirty="0" smtClean="0"/>
          </a:p>
          <a:p>
            <a:r>
              <a:rPr lang="el-GR" dirty="0" smtClean="0"/>
              <a:t>εκμεταλλευτεί </a:t>
            </a:r>
            <a:r>
              <a:rPr lang="el-GR" dirty="0"/>
              <a:t>αποτελεσματικούς αλγόριθμους που αναπτύχθηκαν για την </a:t>
            </a:r>
            <a:r>
              <a:rPr lang="el-GR" dirty="0" smtClean="0"/>
              <a:t>ανάλυση</a:t>
            </a:r>
            <a:endParaRPr lang="en-US" dirty="0"/>
          </a:p>
          <a:p>
            <a:r>
              <a:rPr lang="el-GR" dirty="0" smtClean="0"/>
              <a:t>ερωτημάτων</a:t>
            </a:r>
            <a:r>
              <a:rPr lang="el-GR" dirty="0"/>
              <a:t>. Πράγματι, έχουν προταθεί διάφορες μέθοδοι για αποτελεσματική </a:t>
            </a:r>
            <a:endParaRPr lang="en-US" dirty="0" smtClean="0"/>
          </a:p>
          <a:p>
            <a:r>
              <a:rPr lang="el-GR" dirty="0" smtClean="0"/>
              <a:t>διεκπεραίωση </a:t>
            </a:r>
            <a:r>
              <a:rPr lang="el-GR" dirty="0"/>
              <a:t>ερωτημάτων, π.χ. ο αλγόριθμος Magic Sets, </a:t>
            </a:r>
            <a:r>
              <a:rPr lang="el-GR" dirty="0" smtClean="0"/>
              <a:t>προγραμματισμός λογικής</a:t>
            </a:r>
            <a:endParaRPr lang="en-US" dirty="0" smtClean="0"/>
          </a:p>
          <a:p>
            <a:r>
              <a:rPr lang="el-GR" dirty="0" smtClean="0"/>
              <a:t> </a:t>
            </a:r>
            <a:r>
              <a:rPr lang="el-GR" dirty="0"/>
              <a:t>προγραμματισμού </a:t>
            </a:r>
            <a:r>
              <a:rPr lang="el-GR" dirty="0" smtClean="0"/>
              <a:t>ή SLG</a:t>
            </a:r>
            <a:r>
              <a:rPr lang="en-US" dirty="0" smtClean="0"/>
              <a:t>.</a:t>
            </a:r>
            <a:endParaRPr lang="en-US" dirty="0"/>
          </a:p>
        </p:txBody>
      </p:sp>
      <p:sp>
        <p:nvSpPr>
          <p:cNvPr id="4" name="TextBox 3"/>
          <p:cNvSpPr txBox="1"/>
          <p:nvPr/>
        </p:nvSpPr>
        <p:spPr>
          <a:xfrm>
            <a:off x="2526632" y="3525253"/>
            <a:ext cx="9483686" cy="1754326"/>
          </a:xfrm>
          <a:prstGeom prst="rect">
            <a:avLst/>
          </a:prstGeom>
          <a:noFill/>
        </p:spPr>
        <p:txBody>
          <a:bodyPr wrap="none" rtlCol="0">
            <a:spAutoFit/>
          </a:bodyPr>
          <a:lstStyle/>
          <a:p>
            <a:pPr marL="285750" indent="-285750">
              <a:buFont typeface="Arial" charset="0"/>
              <a:buChar char="•"/>
            </a:pPr>
            <a:r>
              <a:rPr lang="el-GR" dirty="0"/>
              <a:t>Έχουν γίνει αρκετές επεκτάσεις </a:t>
            </a:r>
            <a:r>
              <a:rPr lang="el-GR" dirty="0" smtClean="0"/>
              <a:t>στ</a:t>
            </a:r>
            <a:r>
              <a:rPr lang="el-GR" dirty="0"/>
              <a:t>η</a:t>
            </a:r>
            <a:r>
              <a:rPr lang="el-GR" dirty="0" smtClean="0"/>
              <a:t> </a:t>
            </a:r>
            <a:r>
              <a:rPr lang="el-GR" dirty="0"/>
              <a:t>Datalog, π.χ., για να υποστηρίξουν </a:t>
            </a:r>
            <a:r>
              <a:rPr lang="en-US" dirty="0" smtClean="0"/>
              <a:t>aggregate</a:t>
            </a:r>
          </a:p>
          <a:p>
            <a:r>
              <a:rPr lang="el-GR" dirty="0" smtClean="0"/>
              <a:t> </a:t>
            </a:r>
            <a:r>
              <a:rPr lang="en-US" dirty="0" smtClean="0"/>
              <a:t>functions</a:t>
            </a:r>
            <a:r>
              <a:rPr lang="el-GR" dirty="0" smtClean="0"/>
              <a:t>, </a:t>
            </a:r>
            <a:r>
              <a:rPr lang="el-GR" dirty="0"/>
              <a:t>για να επιτρέψουν αντικειμενοστραφή προγραμματισμό ή για </a:t>
            </a:r>
            <a:r>
              <a:rPr lang="el-GR" dirty="0" smtClean="0"/>
              <a:t>να</a:t>
            </a:r>
            <a:endParaRPr lang="en-US" dirty="0" smtClean="0"/>
          </a:p>
          <a:p>
            <a:r>
              <a:rPr lang="el-GR" dirty="0" smtClean="0"/>
              <a:t> </a:t>
            </a:r>
            <a:r>
              <a:rPr lang="el-GR" dirty="0"/>
              <a:t>επιτρέψουν </a:t>
            </a:r>
            <a:r>
              <a:rPr lang="en-US" dirty="0" smtClean="0"/>
              <a:t>disjunctions</a:t>
            </a:r>
            <a:r>
              <a:rPr lang="el-GR" dirty="0" smtClean="0"/>
              <a:t> </a:t>
            </a:r>
            <a:r>
              <a:rPr lang="el-GR" dirty="0"/>
              <a:t>ως </a:t>
            </a:r>
            <a:r>
              <a:rPr lang="en-US" dirty="0" smtClean="0"/>
              <a:t>head </a:t>
            </a:r>
            <a:r>
              <a:rPr lang="el-GR" dirty="0" smtClean="0"/>
              <a:t>σε </a:t>
            </a:r>
            <a:r>
              <a:rPr lang="en-US" dirty="0" smtClean="0"/>
              <a:t>clauses</a:t>
            </a:r>
            <a:r>
              <a:rPr lang="el-GR" dirty="0" smtClean="0"/>
              <a:t>. </a:t>
            </a:r>
            <a:r>
              <a:rPr lang="el-GR" dirty="0"/>
              <a:t>Αυτές οι επεκτάσεις έχουν σημαντικές </a:t>
            </a:r>
            <a:endParaRPr lang="en-US" dirty="0" smtClean="0"/>
          </a:p>
          <a:p>
            <a:r>
              <a:rPr lang="el-GR" dirty="0" smtClean="0"/>
              <a:t>επιπτώσεις </a:t>
            </a:r>
            <a:r>
              <a:rPr lang="el-GR" dirty="0"/>
              <a:t>στον ορισμό της σημασιολογίας </a:t>
            </a:r>
            <a:r>
              <a:rPr lang="el-GR" dirty="0" smtClean="0"/>
              <a:t>της </a:t>
            </a:r>
            <a:r>
              <a:rPr lang="el-GR" dirty="0"/>
              <a:t>Datalog και στην εφαρμογή ενός </a:t>
            </a:r>
            <a:endParaRPr lang="el-GR" dirty="0" smtClean="0"/>
          </a:p>
          <a:p>
            <a:r>
              <a:rPr lang="el-GR" dirty="0" smtClean="0"/>
              <a:t>αντίστοιχου </a:t>
            </a:r>
            <a:r>
              <a:rPr lang="el-GR" dirty="0"/>
              <a:t>διερμηνέα Datalog.</a:t>
            </a:r>
          </a:p>
          <a:p>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50</a:t>
            </a:fld>
            <a:endParaRPr lang="en-US" dirty="0"/>
          </a:p>
        </p:txBody>
      </p:sp>
    </p:spTree>
    <p:extLst>
      <p:ext uri="{BB962C8B-B14F-4D97-AF65-F5344CB8AC3E}">
        <p14:creationId xmlns:p14="http://schemas.microsoft.com/office/powerpoint/2010/main" val="115427088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54362" y="774550"/>
            <a:ext cx="8774654" cy="5078313"/>
          </a:xfrm>
          <a:prstGeom prst="rect">
            <a:avLst/>
          </a:prstGeom>
        </p:spPr>
        <p:txBody>
          <a:bodyPr wrap="square">
            <a:spAutoFit/>
          </a:bodyPr>
          <a:lstStyle/>
          <a:p>
            <a:r>
              <a:rPr lang="el-GR" dirty="0" smtClean="0">
                <a:latin typeface="Century Gothic" charset="0"/>
                <a:ea typeface="Century Gothic" charset="0"/>
                <a:cs typeface="Century Gothic" charset="0"/>
              </a:rPr>
              <a:t>Στη συνέχεια παρατίθεται ένα παράδειγμα σχεδιασμού </a:t>
            </a:r>
            <a:r>
              <a:rPr lang="en-US" dirty="0" smtClean="0">
                <a:latin typeface="Century Gothic" charset="0"/>
                <a:ea typeface="Century Gothic" charset="0"/>
                <a:cs typeface="Century Gothic" charset="0"/>
              </a:rPr>
              <a:t>Deductive Database System.</a:t>
            </a:r>
            <a:r>
              <a:rPr lang="el-GR" dirty="0">
                <a:latin typeface="Century Gothic" charset="0"/>
                <a:ea typeface="Century Gothic" charset="0"/>
                <a:cs typeface="Century Gothic" charset="0"/>
              </a:rPr>
              <a:t> </a:t>
            </a:r>
            <a:r>
              <a:rPr lang="el-GR" dirty="0" smtClean="0">
                <a:latin typeface="Century Gothic" charset="0"/>
                <a:ea typeface="Century Gothic" charset="0"/>
                <a:cs typeface="Century Gothic" charset="0"/>
              </a:rPr>
              <a:t>Στο παρακάτω σχήμα έχει υιοθετηθεί μία προςέγγιση-σχεδίαση δύο επιπέδων  κατά την οποία αντιμετωπίζονται </a:t>
            </a:r>
            <a:r>
              <a:rPr lang="el-GR" dirty="0">
                <a:latin typeface="Century Gothic" charset="0"/>
                <a:ea typeface="Century Gothic" charset="0"/>
                <a:cs typeface="Century Gothic" charset="0"/>
              </a:rPr>
              <a:t>διάφορες πτυχές του προβλήματος σε διαφορετικά επίπεδα. </a:t>
            </a:r>
            <a:r>
              <a:rPr lang="el-GR" dirty="0" smtClean="0">
                <a:latin typeface="Century Gothic" charset="0"/>
                <a:ea typeface="Century Gothic" charset="0"/>
                <a:cs typeface="Century Gothic" charset="0"/>
              </a:rPr>
              <a:t> Συγκεκριμένη σχεδίαση έχει </a:t>
            </a:r>
            <a:r>
              <a:rPr lang="el-GR" dirty="0">
                <a:latin typeface="Century Gothic" charset="0"/>
                <a:ea typeface="Century Gothic" charset="0"/>
                <a:cs typeface="Century Gothic" charset="0"/>
              </a:rPr>
              <a:t>τρεις πρωταρχικούς στόχους</a:t>
            </a:r>
            <a:r>
              <a:rPr lang="el-GR" dirty="0" smtClean="0">
                <a:latin typeface="Century Gothic" charset="0"/>
                <a:ea typeface="Century Gothic" charset="0"/>
                <a:cs typeface="Century Gothic" charset="0"/>
              </a:rPr>
              <a:t>:</a:t>
            </a:r>
          </a:p>
          <a:p>
            <a:endParaRPr lang="en-US" dirty="0">
              <a:latin typeface="Century Gothic" charset="0"/>
              <a:ea typeface="Century Gothic" charset="0"/>
              <a:cs typeface="Century Gothic" charset="0"/>
            </a:endParaRPr>
          </a:p>
          <a:p>
            <a:pPr>
              <a:buFont typeface="+mj-lt"/>
              <a:buAutoNum type="arabicPeriod"/>
            </a:pPr>
            <a:r>
              <a:rPr lang="el-GR" dirty="0" smtClean="0">
                <a:latin typeface="Century Gothic" charset="0"/>
                <a:ea typeface="Century Gothic" charset="0"/>
                <a:cs typeface="Century Gothic" charset="0"/>
              </a:rPr>
              <a:t> </a:t>
            </a:r>
            <a:r>
              <a:rPr lang="el-GR" dirty="0">
                <a:latin typeface="Century Gothic" charset="0"/>
                <a:ea typeface="Century Gothic" charset="0"/>
                <a:cs typeface="Century Gothic" charset="0"/>
              </a:rPr>
              <a:t>Για την ανάπτυξη ενός συστήματος Prolog βασισμένου σε υλικό ειδικού σκοπού που είναι σε θέση να χειρίζεται αποτελεσματικά τα μεγάλα σύνολα δεδομένων. Το σύστημα που αναπτύσσεται, αποκαλούμενο μηχανισμός βάσης δεδομένων Prolog (PDBM), επεκτείνει το συμβατικό Prolog με αποδοτική ανάκτηση </a:t>
            </a:r>
            <a:r>
              <a:rPr lang="en-US" dirty="0" smtClean="0">
                <a:latin typeface="Century Gothic" charset="0"/>
                <a:ea typeface="Century Gothic" charset="0"/>
                <a:cs typeface="Century Gothic" charset="0"/>
              </a:rPr>
              <a:t>clauses</a:t>
            </a:r>
            <a:r>
              <a:rPr lang="el-GR" dirty="0" smtClean="0">
                <a:latin typeface="Century Gothic" charset="0"/>
                <a:ea typeface="Century Gothic" charset="0"/>
                <a:cs typeface="Century Gothic" charset="0"/>
              </a:rPr>
              <a:t> </a:t>
            </a:r>
            <a:r>
              <a:rPr lang="el-GR" dirty="0">
                <a:latin typeface="Century Gothic" charset="0"/>
                <a:ea typeface="Century Gothic" charset="0"/>
                <a:cs typeface="Century Gothic" charset="0"/>
              </a:rPr>
              <a:t>από μεγάλα σύνολα δεδομένων που είναι αποθηκευμένα σε δίσκο</a:t>
            </a:r>
            <a:r>
              <a:rPr lang="el-GR" dirty="0" smtClean="0">
                <a:latin typeface="Century Gothic" charset="0"/>
                <a:ea typeface="Century Gothic" charset="0"/>
                <a:cs typeface="Century Gothic" charset="0"/>
              </a:rPr>
              <a:t>.</a:t>
            </a:r>
            <a:endParaRPr lang="en-US" dirty="0" smtClean="0">
              <a:latin typeface="Century Gothic" charset="0"/>
              <a:ea typeface="Century Gothic" charset="0"/>
              <a:cs typeface="Century Gothic" charset="0"/>
            </a:endParaRPr>
          </a:p>
          <a:p>
            <a:pPr>
              <a:buFont typeface="+mj-lt"/>
              <a:buAutoNum type="arabicPeriod"/>
            </a:pPr>
            <a:endParaRPr lang="en-US" dirty="0" smtClean="0">
              <a:latin typeface="Century Gothic" charset="0"/>
              <a:ea typeface="Century Gothic" charset="0"/>
              <a:cs typeface="Century Gothic" charset="0"/>
            </a:endParaRPr>
          </a:p>
          <a:p>
            <a:pPr>
              <a:buFont typeface="+mj-lt"/>
              <a:buAutoNum type="arabicPeriod"/>
            </a:pPr>
            <a:r>
              <a:rPr lang="el-GR" dirty="0">
                <a:latin typeface="Century Gothic" charset="0"/>
                <a:ea typeface="Century Gothic" charset="0"/>
                <a:cs typeface="Century Gothic" charset="0"/>
              </a:rPr>
              <a:t>Για την εφαρμογή ενός συστήματος Dedutive Database Management System (DDBMS) </a:t>
            </a:r>
            <a:r>
              <a:rPr lang="el-GR" dirty="0" smtClean="0">
                <a:latin typeface="Century Gothic" charset="0"/>
                <a:ea typeface="Century Gothic" charset="0"/>
                <a:cs typeface="Century Gothic" charset="0"/>
              </a:rPr>
              <a:t>σ</a:t>
            </a:r>
            <a:r>
              <a:rPr lang="el-GR" dirty="0">
                <a:latin typeface="Century Gothic" charset="0"/>
                <a:ea typeface="Century Gothic" charset="0"/>
                <a:cs typeface="Century Gothic" charset="0"/>
              </a:rPr>
              <a:t>ε</a:t>
            </a:r>
            <a:r>
              <a:rPr lang="el-GR" dirty="0" smtClean="0">
                <a:latin typeface="Century Gothic" charset="0"/>
                <a:ea typeface="Century Gothic" charset="0"/>
                <a:cs typeface="Century Gothic" charset="0"/>
              </a:rPr>
              <a:t> </a:t>
            </a:r>
            <a:r>
              <a:rPr lang="el-GR" dirty="0">
                <a:latin typeface="Century Gothic" charset="0"/>
                <a:ea typeface="Century Gothic" charset="0"/>
                <a:cs typeface="Century Gothic" charset="0"/>
              </a:rPr>
              <a:t>Prolog, το οποίο θα παρέχει μια απλή γλώσσα επερωτήσεων με την οποία ένας χρήστης θα έχει πρόσβαση σε </a:t>
            </a:r>
            <a:r>
              <a:rPr lang="en-US" dirty="0" smtClean="0">
                <a:latin typeface="Century Gothic" charset="0"/>
                <a:ea typeface="Century Gothic" charset="0"/>
                <a:cs typeface="Century Gothic" charset="0"/>
              </a:rPr>
              <a:t>clauses</a:t>
            </a:r>
            <a:r>
              <a:rPr lang="el-GR" dirty="0" smtClean="0">
                <a:latin typeface="Century Gothic" charset="0"/>
                <a:ea typeface="Century Gothic" charset="0"/>
                <a:cs typeface="Century Gothic" charset="0"/>
              </a:rPr>
              <a:t> </a:t>
            </a:r>
            <a:r>
              <a:rPr lang="el-GR" dirty="0">
                <a:latin typeface="Century Gothic" charset="0"/>
                <a:ea typeface="Century Gothic" charset="0"/>
                <a:cs typeface="Century Gothic" charset="0"/>
              </a:rPr>
              <a:t>στη βάση δεδομένων και </a:t>
            </a:r>
            <a:r>
              <a:rPr lang="el-GR" dirty="0" smtClean="0">
                <a:latin typeface="Century Gothic" charset="0"/>
                <a:ea typeface="Century Gothic" charset="0"/>
                <a:cs typeface="Century Gothic" charset="0"/>
              </a:rPr>
              <a:t>μηχανισμούς που </a:t>
            </a:r>
            <a:r>
              <a:rPr lang="el-GR" dirty="0">
                <a:latin typeface="Century Gothic" charset="0"/>
                <a:ea typeface="Century Gothic" charset="0"/>
                <a:cs typeface="Century Gothic" charset="0"/>
              </a:rPr>
              <a:t>θα βοηθήσουν τον χρήστη στη διαχείριση των δεδομένων του</a:t>
            </a:r>
            <a:r>
              <a:rPr lang="el-GR" dirty="0" smtClean="0">
                <a:latin typeface="Century Gothic" charset="0"/>
                <a:ea typeface="Century Gothic" charset="0"/>
                <a:cs typeface="Century Gothic" charset="0"/>
              </a:rPr>
              <a:t>.</a:t>
            </a:r>
          </a:p>
        </p:txBody>
      </p:sp>
      <p:sp>
        <p:nvSpPr>
          <p:cNvPr id="3" name="Slide Number Placeholder 2"/>
          <p:cNvSpPr>
            <a:spLocks noGrp="1"/>
          </p:cNvSpPr>
          <p:nvPr>
            <p:ph type="sldNum" sz="quarter" idx="12"/>
          </p:nvPr>
        </p:nvSpPr>
        <p:spPr/>
        <p:txBody>
          <a:bodyPr/>
          <a:lstStyle/>
          <a:p>
            <a:fld id="{D57F1E4F-1CFF-5643-939E-217C01CDF565}" type="slidenum">
              <a:rPr lang="en-US" smtClean="0"/>
              <a:pPr/>
              <a:t>51</a:t>
            </a:fld>
            <a:endParaRPr lang="en-US" dirty="0"/>
          </a:p>
        </p:txBody>
      </p:sp>
    </p:spTree>
    <p:extLst>
      <p:ext uri="{BB962C8B-B14F-4D97-AF65-F5344CB8AC3E}">
        <p14:creationId xmlns:p14="http://schemas.microsoft.com/office/powerpoint/2010/main" val="87276684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34409" y="1108038"/>
            <a:ext cx="9757187" cy="3970318"/>
          </a:xfrm>
          <a:prstGeom prst="rect">
            <a:avLst/>
          </a:prstGeom>
          <a:noFill/>
        </p:spPr>
        <p:txBody>
          <a:bodyPr wrap="square" rtlCol="0">
            <a:spAutoFit/>
          </a:bodyPr>
          <a:lstStyle/>
          <a:p>
            <a:r>
              <a:rPr lang="el-GR" dirty="0" smtClean="0">
                <a:latin typeface="Century Gothic" charset="0"/>
                <a:ea typeface="Century Gothic" charset="0"/>
                <a:cs typeface="Century Gothic" charset="0"/>
              </a:rPr>
              <a:t>3.  Για </a:t>
            </a:r>
            <a:r>
              <a:rPr lang="el-GR" dirty="0">
                <a:latin typeface="Century Gothic" charset="0"/>
                <a:ea typeface="Century Gothic" charset="0"/>
                <a:cs typeface="Century Gothic" charset="0"/>
              </a:rPr>
              <a:t>την αξιολόγηση της αποτελεσματικότητας των λογικών γλωσσών </a:t>
            </a:r>
            <a:r>
              <a:rPr lang="el-GR" dirty="0" smtClean="0">
                <a:latin typeface="Century Gothic" charset="0"/>
                <a:ea typeface="Century Gothic" charset="0"/>
                <a:cs typeface="Century Gothic" charset="0"/>
              </a:rPr>
              <a:t>παράλληλου</a:t>
            </a:r>
          </a:p>
          <a:p>
            <a:r>
              <a:rPr lang="el-GR" dirty="0" smtClean="0">
                <a:latin typeface="Century Gothic" charset="0"/>
                <a:ea typeface="Century Gothic" charset="0"/>
                <a:cs typeface="Century Gothic" charset="0"/>
              </a:rPr>
              <a:t> </a:t>
            </a:r>
            <a:r>
              <a:rPr lang="el-GR" dirty="0">
                <a:latin typeface="Century Gothic" charset="0"/>
                <a:ea typeface="Century Gothic" charset="0"/>
                <a:cs typeface="Century Gothic" charset="0"/>
              </a:rPr>
              <a:t>προγραμματισμού για την εφαρμογή των deductive βάσεων δεδομένων. Για το </a:t>
            </a:r>
            <a:endParaRPr lang="el-GR" dirty="0" smtClean="0">
              <a:latin typeface="Century Gothic" charset="0"/>
              <a:ea typeface="Century Gothic" charset="0"/>
              <a:cs typeface="Century Gothic" charset="0"/>
            </a:endParaRPr>
          </a:p>
          <a:p>
            <a:r>
              <a:rPr lang="el-GR" dirty="0" smtClean="0">
                <a:latin typeface="Century Gothic" charset="0"/>
                <a:ea typeface="Century Gothic" charset="0"/>
                <a:cs typeface="Century Gothic" charset="0"/>
              </a:rPr>
              <a:t>σκοπό </a:t>
            </a:r>
            <a:r>
              <a:rPr lang="el-GR" dirty="0">
                <a:latin typeface="Century Gothic" charset="0"/>
                <a:ea typeface="Century Gothic" charset="0"/>
                <a:cs typeface="Century Gothic" charset="0"/>
              </a:rPr>
              <a:t>αυτό, ένας μεταγλωττιστής για τη γλώσσα Parlog(**) θα συνδεθεί με το υλικό </a:t>
            </a:r>
            <a:endParaRPr lang="el-GR" dirty="0" smtClean="0">
              <a:latin typeface="Century Gothic" charset="0"/>
              <a:ea typeface="Century Gothic" charset="0"/>
              <a:cs typeface="Century Gothic" charset="0"/>
            </a:endParaRPr>
          </a:p>
          <a:p>
            <a:r>
              <a:rPr lang="el-GR" dirty="0" smtClean="0">
                <a:latin typeface="Century Gothic" charset="0"/>
                <a:ea typeface="Century Gothic" charset="0"/>
                <a:cs typeface="Century Gothic" charset="0"/>
              </a:rPr>
              <a:t>ειδικού </a:t>
            </a:r>
            <a:r>
              <a:rPr lang="el-GR" dirty="0">
                <a:latin typeface="Century Gothic" charset="0"/>
                <a:ea typeface="Century Gothic" charset="0"/>
                <a:cs typeface="Century Gothic" charset="0"/>
              </a:rPr>
              <a:t>σκοπού που περιγράφεται στο (1) και θα χρησιμοποιηθεί για την υλοποίηση </a:t>
            </a:r>
            <a:endParaRPr lang="el-GR" dirty="0" smtClean="0">
              <a:latin typeface="Century Gothic" charset="0"/>
              <a:ea typeface="Century Gothic" charset="0"/>
              <a:cs typeface="Century Gothic" charset="0"/>
            </a:endParaRPr>
          </a:p>
          <a:p>
            <a:r>
              <a:rPr lang="el-GR" dirty="0" smtClean="0">
                <a:latin typeface="Century Gothic" charset="0"/>
                <a:ea typeface="Century Gothic" charset="0"/>
                <a:cs typeface="Century Gothic" charset="0"/>
              </a:rPr>
              <a:t>μιας </a:t>
            </a:r>
            <a:r>
              <a:rPr lang="el-GR" dirty="0">
                <a:latin typeface="Century Gothic" charset="0"/>
                <a:ea typeface="Century Gothic" charset="0"/>
                <a:cs typeface="Century Gothic" charset="0"/>
              </a:rPr>
              <a:t>εφαρμογής βάσης δεδομένων</a:t>
            </a:r>
            <a:endParaRPr lang="en-US" dirty="0">
              <a:latin typeface="Century Gothic" charset="0"/>
              <a:ea typeface="Century Gothic" charset="0"/>
              <a:cs typeface="Century Gothic" charset="0"/>
            </a:endParaRPr>
          </a:p>
          <a:p>
            <a:endParaRPr lang="en-US" dirty="0" smtClean="0"/>
          </a:p>
          <a:p>
            <a:endParaRPr lang="el-GR" dirty="0" smtClean="0"/>
          </a:p>
          <a:p>
            <a:r>
              <a:rPr lang="el-GR" dirty="0" smtClean="0"/>
              <a:t>(**)</a:t>
            </a:r>
          </a:p>
          <a:p>
            <a:r>
              <a:rPr lang="en-US" b="1" u="sng" dirty="0" smtClean="0"/>
              <a:t>Parlog:</a:t>
            </a:r>
            <a:r>
              <a:rPr lang="en-US" dirty="0" smtClean="0"/>
              <a:t> </a:t>
            </a:r>
            <a:r>
              <a:rPr lang="el-GR" dirty="0" smtClean="0"/>
              <a:t>Η</a:t>
            </a:r>
            <a:r>
              <a:rPr lang="en-US" dirty="0" smtClean="0"/>
              <a:t> </a:t>
            </a:r>
            <a:r>
              <a:rPr lang="en-US" dirty="0"/>
              <a:t>parallel logic programming language Parlog </a:t>
            </a:r>
            <a:r>
              <a:rPr lang="el-GR" dirty="0" smtClean="0"/>
              <a:t>εκτελείται </a:t>
            </a:r>
            <a:r>
              <a:rPr lang="el-GR" dirty="0"/>
              <a:t>από μια </a:t>
            </a:r>
            <a:r>
              <a:rPr lang="el-GR" dirty="0" smtClean="0"/>
              <a:t>δεσμευμένη</a:t>
            </a:r>
          </a:p>
          <a:p>
            <a:r>
              <a:rPr lang="el-GR" dirty="0" smtClean="0"/>
              <a:t> </a:t>
            </a:r>
            <a:r>
              <a:rPr lang="el-GR" dirty="0"/>
              <a:t>στρατηγική επιλογής επίλυσης πάνω </a:t>
            </a:r>
            <a:r>
              <a:rPr lang="el-GR" dirty="0" smtClean="0"/>
              <a:t>σε Horn </a:t>
            </a:r>
            <a:r>
              <a:rPr lang="en-US" dirty="0" smtClean="0"/>
              <a:t>clause </a:t>
            </a:r>
            <a:r>
              <a:rPr lang="el-GR" dirty="0" smtClean="0"/>
              <a:t> </a:t>
            </a:r>
            <a:r>
              <a:rPr lang="el-GR" dirty="0"/>
              <a:t>που την </a:t>
            </a:r>
            <a:r>
              <a:rPr lang="el-GR" dirty="0" smtClean="0"/>
              <a:t>καθιστούν ακατάλληλη</a:t>
            </a:r>
            <a:endParaRPr lang="en-US" dirty="0" smtClean="0"/>
          </a:p>
          <a:p>
            <a:r>
              <a:rPr lang="el-GR" dirty="0" smtClean="0"/>
              <a:t> </a:t>
            </a:r>
            <a:r>
              <a:rPr lang="el-GR" dirty="0"/>
              <a:t>για την απόκτηση περισσότερων από μιας λύσεων σε ένα </a:t>
            </a:r>
            <a:r>
              <a:rPr lang="el-GR" dirty="0" smtClean="0"/>
              <a:t>ερώτημα </a:t>
            </a:r>
            <a:r>
              <a:rPr lang="el-GR" dirty="0"/>
              <a:t>βάσης δεδομένων</a:t>
            </a:r>
            <a:r>
              <a:rPr lang="el-GR" dirty="0" smtClean="0"/>
              <a:t>.</a:t>
            </a:r>
            <a:endParaRPr lang="en-US" dirty="0" smtClean="0"/>
          </a:p>
          <a:p>
            <a:r>
              <a:rPr lang="el-GR" dirty="0" smtClean="0"/>
              <a:t> </a:t>
            </a:r>
            <a:r>
              <a:rPr lang="el-GR" dirty="0"/>
              <a:t>Συνεπώς, </a:t>
            </a:r>
            <a:r>
              <a:rPr lang="el-GR" dirty="0" smtClean="0"/>
              <a:t>η </a:t>
            </a:r>
            <a:r>
              <a:rPr lang="el-GR" dirty="0"/>
              <a:t>Parlog έχει οριστεί </a:t>
            </a:r>
            <a:r>
              <a:rPr lang="en-US" dirty="0"/>
              <a:t> </a:t>
            </a:r>
            <a:r>
              <a:rPr lang="el-GR" dirty="0" smtClean="0"/>
              <a:t>ώστε να έχει δύο Prolog-</a:t>
            </a:r>
            <a:r>
              <a:rPr lang="en-US" dirty="0" smtClean="0"/>
              <a:t>like</a:t>
            </a:r>
            <a:r>
              <a:rPr lang="en-US" dirty="0"/>
              <a:t> </a:t>
            </a:r>
            <a:r>
              <a:rPr lang="el-GR" dirty="0" smtClean="0"/>
              <a:t>επεκτάσεις </a:t>
            </a:r>
            <a:r>
              <a:rPr lang="el-GR" dirty="0"/>
              <a:t>για τη διαχείριση </a:t>
            </a:r>
            <a:endParaRPr lang="en-US" dirty="0"/>
          </a:p>
          <a:p>
            <a:r>
              <a:rPr lang="el-GR" dirty="0" smtClean="0"/>
              <a:t>αναζητήσεων </a:t>
            </a:r>
            <a:r>
              <a:rPr lang="el-GR" dirty="0"/>
              <a:t>σε όλες τις λύσεις σε μια </a:t>
            </a:r>
            <a:r>
              <a:rPr lang="el-GR" dirty="0" smtClean="0"/>
              <a:t>Horn</a:t>
            </a:r>
            <a:r>
              <a:rPr lang="en-US" dirty="0" smtClean="0"/>
              <a:t> clause</a:t>
            </a:r>
            <a:r>
              <a:rPr lang="el-GR" dirty="0" smtClean="0"/>
              <a:t>  βάση</a:t>
            </a:r>
            <a:r>
              <a:rPr lang="en-US" dirty="0" smtClean="0"/>
              <a:t> </a:t>
            </a:r>
            <a:r>
              <a:rPr lang="el-GR" dirty="0" smtClean="0"/>
              <a:t>δεδομένων που αποθηκεύεται</a:t>
            </a:r>
            <a:r>
              <a:rPr lang="en-US" dirty="0"/>
              <a:t> </a:t>
            </a:r>
            <a:r>
              <a:rPr lang="el-GR" dirty="0" smtClean="0"/>
              <a:t>ξεχωριστά </a:t>
            </a:r>
            <a:r>
              <a:rPr lang="el-GR" dirty="0"/>
              <a:t>από το εκτελεσμένο πρόγραμμα </a:t>
            </a:r>
            <a:r>
              <a:rPr lang="el-GR" dirty="0" smtClean="0"/>
              <a:t>Parlog.</a:t>
            </a: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52</a:t>
            </a:fld>
            <a:endParaRPr lang="en-US" dirty="0"/>
          </a:p>
        </p:txBody>
      </p:sp>
    </p:spTree>
    <p:extLst>
      <p:ext uri="{BB962C8B-B14F-4D97-AF65-F5344CB8AC3E}">
        <p14:creationId xmlns:p14="http://schemas.microsoft.com/office/powerpoint/2010/main" val="29852703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3545" y="912308"/>
            <a:ext cx="5600700" cy="4775200"/>
          </a:xfrm>
          <a:prstGeom prst="rect">
            <a:avLst/>
          </a:prstGeom>
        </p:spPr>
      </p:pic>
      <p:sp>
        <p:nvSpPr>
          <p:cNvPr id="3" name="Slide Number Placeholder 2"/>
          <p:cNvSpPr>
            <a:spLocks noGrp="1"/>
          </p:cNvSpPr>
          <p:nvPr>
            <p:ph type="sldNum" sz="quarter" idx="12"/>
          </p:nvPr>
        </p:nvSpPr>
        <p:spPr/>
        <p:txBody>
          <a:bodyPr/>
          <a:lstStyle/>
          <a:p>
            <a:fld id="{D57F1E4F-1CFF-5643-939E-217C01CDF565}" type="slidenum">
              <a:rPr lang="en-US" smtClean="0"/>
              <a:pPr/>
              <a:t>53</a:t>
            </a:fld>
            <a:endParaRPr lang="en-US" dirty="0"/>
          </a:p>
        </p:txBody>
      </p:sp>
    </p:spTree>
    <p:extLst>
      <p:ext uri="{BB962C8B-B14F-4D97-AF65-F5344CB8AC3E}">
        <p14:creationId xmlns:p14="http://schemas.microsoft.com/office/powerpoint/2010/main" val="48200661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09364" y="1183342"/>
            <a:ext cx="7924800" cy="3416320"/>
          </a:xfrm>
          <a:prstGeom prst="rect">
            <a:avLst/>
          </a:prstGeom>
        </p:spPr>
        <p:txBody>
          <a:bodyPr wrap="square">
            <a:spAutoFit/>
          </a:bodyPr>
          <a:lstStyle/>
          <a:p>
            <a:pPr marL="285750" indent="-285750">
              <a:buFont typeface="Arial" charset="0"/>
              <a:buChar char="•"/>
            </a:pPr>
            <a:endParaRPr lang="el-GR" dirty="0" smtClean="0"/>
          </a:p>
          <a:p>
            <a:pPr marL="285750" indent="-285750">
              <a:buFont typeface="Arial" charset="0"/>
              <a:buChar char="•"/>
            </a:pPr>
            <a:endParaRPr lang="el-GR" dirty="0"/>
          </a:p>
          <a:p>
            <a:pPr marL="285750" indent="-285750">
              <a:buFont typeface="Arial" charset="0"/>
              <a:buChar char="•"/>
            </a:pPr>
            <a:r>
              <a:rPr lang="el-GR" dirty="0" smtClean="0"/>
              <a:t>Βασικά βιβλία:</a:t>
            </a:r>
            <a:endParaRPr lang="el-GR" dirty="0"/>
          </a:p>
          <a:p>
            <a:pPr marL="285750" indent="-285750">
              <a:buFont typeface="Arial" charset="0"/>
              <a:buChar char="•"/>
            </a:pPr>
            <a:endParaRPr lang="el-GR" dirty="0"/>
          </a:p>
          <a:p>
            <a:pPr marL="285750" indent="-285750">
              <a:buFont typeface="Arial" charset="0"/>
              <a:buChar char="•"/>
            </a:pPr>
            <a:r>
              <a:rPr lang="en-US" b="1" dirty="0">
                <a:hlinkClick r:id=""/>
              </a:rPr>
              <a:t>Database Theory - ICDT '92: 4th International Conference, Berlin, Germany</a:t>
            </a:r>
            <a:endParaRPr lang="en-US" b="1" dirty="0"/>
          </a:p>
          <a:p>
            <a:pPr marL="285750" indent="-285750">
              <a:buFont typeface="Arial" charset="0"/>
              <a:buChar char="•"/>
            </a:pPr>
            <a:endParaRPr lang="el-GR" dirty="0"/>
          </a:p>
          <a:p>
            <a:pPr marL="285750" indent="-285750">
              <a:buFont typeface="Arial" charset="0"/>
              <a:buChar char="•"/>
            </a:pPr>
            <a:r>
              <a:rPr lang="en-US" b="1" dirty="0">
                <a:hlinkClick r:id="rId2"/>
              </a:rPr>
              <a:t>https://www.dcc.fc.up.pt/~</a:t>
            </a:r>
            <a:r>
              <a:rPr lang="en-US" b="1" dirty="0" smtClean="0">
                <a:hlinkClick r:id="rId2"/>
              </a:rPr>
              <a:t>ricroc/homepage/alumni/2005-silvaMSc.pdf</a:t>
            </a:r>
            <a:endParaRPr lang="en-US" b="1" dirty="0" smtClean="0"/>
          </a:p>
          <a:p>
            <a:pPr marL="285750" indent="-285750">
              <a:buFont typeface="Arial" charset="0"/>
              <a:buChar char="•"/>
            </a:pPr>
            <a:endParaRPr lang="en-US" dirty="0"/>
          </a:p>
          <a:p>
            <a:pPr marL="285750" indent="-285750">
              <a:buFont typeface="Arial" charset="0"/>
              <a:buChar char="•"/>
            </a:pPr>
            <a:r>
              <a:rPr lang="en-US" b="1" dirty="0">
                <a:hlinkClick r:id="rId3"/>
              </a:rPr>
              <a:t>Logic Programming and Databases</a:t>
            </a:r>
            <a:endParaRPr lang="en-US" b="1" dirty="0"/>
          </a:p>
          <a:p>
            <a:pPr marL="285750" indent="-285750">
              <a:buFont typeface="Arial" charset="0"/>
              <a:buChar char="•"/>
            </a:pPr>
            <a:endParaRPr lang="en-US" dirty="0"/>
          </a:p>
        </p:txBody>
      </p:sp>
      <p:sp>
        <p:nvSpPr>
          <p:cNvPr id="3" name="TextBox 2"/>
          <p:cNvSpPr txBox="1"/>
          <p:nvPr/>
        </p:nvSpPr>
        <p:spPr>
          <a:xfrm>
            <a:off x="3729789" y="745958"/>
            <a:ext cx="3389069" cy="646331"/>
          </a:xfrm>
          <a:prstGeom prst="rect">
            <a:avLst/>
          </a:prstGeom>
          <a:noFill/>
        </p:spPr>
        <p:txBody>
          <a:bodyPr wrap="none" rtlCol="0">
            <a:spAutoFit/>
          </a:bodyPr>
          <a:lstStyle/>
          <a:p>
            <a:r>
              <a:rPr lang="el-GR" b="1" i="1" u="sng" dirty="0"/>
              <a:t>ΒΙΒΛΙΟΓΡΑΦΙΚΕΣ  </a:t>
            </a:r>
            <a:r>
              <a:rPr lang="el-GR" b="1" i="1" u="sng" dirty="0" smtClean="0"/>
              <a:t>ΑΝΑΦΟΡΕΣ</a:t>
            </a:r>
          </a:p>
          <a:p>
            <a:endParaRPr lang="el-GR" b="1" i="1" u="sng"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54</a:t>
            </a:fld>
            <a:endParaRPr lang="en-US" dirty="0"/>
          </a:p>
        </p:txBody>
      </p:sp>
    </p:spTree>
    <p:extLst>
      <p:ext uri="{BB962C8B-B14F-4D97-AF65-F5344CB8AC3E}">
        <p14:creationId xmlns:p14="http://schemas.microsoft.com/office/powerpoint/2010/main" val="81124479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15383" y="1007257"/>
            <a:ext cx="8367996" cy="4585871"/>
          </a:xfrm>
          <a:prstGeom prst="rect">
            <a:avLst/>
          </a:prstGeom>
          <a:noFill/>
        </p:spPr>
        <p:txBody>
          <a:bodyPr wrap="none" rtlCol="0">
            <a:spAutoFit/>
          </a:bodyPr>
          <a:lstStyle/>
          <a:p>
            <a:endParaRPr lang="el-GR" sz="2000" b="1" i="1" u="sng" dirty="0" smtClean="0"/>
          </a:p>
          <a:p>
            <a:pPr marL="342900" indent="-342900">
              <a:buFont typeface="Arial" charset="0"/>
              <a:buChar char="•"/>
            </a:pPr>
            <a:r>
              <a:rPr lang="en-US" sz="1600" dirty="0">
                <a:hlinkClick r:id="rId2" invalidUrl="https://repository.kallipos.gr/bitstream/11419/3588/1/Kef. 2.pdf"/>
              </a:rPr>
              <a:t>https://repository.kallipos.gr/bitstream/11419/3588/1/Kef.%</a:t>
            </a:r>
            <a:r>
              <a:rPr lang="en-US" sz="1600" dirty="0" smtClean="0">
                <a:hlinkClick r:id="rId3" invalidUrl="https://repository.kallipos.gr/bitstream/11419/3588/1/Kef. 2.pdf"/>
              </a:rPr>
              <a:t>202.pdf</a:t>
            </a:r>
            <a:endParaRPr lang="el-GR" sz="1600" dirty="0" smtClean="0"/>
          </a:p>
          <a:p>
            <a:pPr marL="342900" indent="-342900">
              <a:buFont typeface="Arial" charset="0"/>
              <a:buChar char="•"/>
            </a:pPr>
            <a:endParaRPr lang="el-GR" sz="1600" dirty="0"/>
          </a:p>
          <a:p>
            <a:pPr marL="342900" indent="-342900">
              <a:buFont typeface="Arial" charset="0"/>
              <a:buChar char="•"/>
            </a:pPr>
            <a:r>
              <a:rPr lang="en-US" sz="1600" dirty="0">
                <a:hlinkClick r:id="rId4"/>
              </a:rPr>
              <a:t>https://www.dcc.fc.up.pt/~</a:t>
            </a:r>
            <a:r>
              <a:rPr lang="en-US" sz="1600" dirty="0" smtClean="0">
                <a:hlinkClick r:id="rId4"/>
              </a:rPr>
              <a:t>ricroc/homepage/alumni/2005-silvaMSc.pdf</a:t>
            </a:r>
            <a:endParaRPr lang="el-GR" sz="1600" dirty="0" smtClean="0"/>
          </a:p>
          <a:p>
            <a:pPr marL="342900" indent="-342900">
              <a:buFont typeface="Arial" charset="0"/>
              <a:buChar char="•"/>
            </a:pPr>
            <a:endParaRPr lang="el-GR" sz="1600" dirty="0"/>
          </a:p>
          <a:p>
            <a:pPr marL="342900" indent="-342900">
              <a:buFont typeface="Arial" charset="0"/>
              <a:buChar char="•"/>
            </a:pPr>
            <a:r>
              <a:rPr lang="en-US" sz="1600" dirty="0">
                <a:hlinkClick r:id="rId5"/>
              </a:rPr>
              <a:t>https://</a:t>
            </a:r>
            <a:r>
              <a:rPr lang="en-US" sz="1600" dirty="0" smtClean="0">
                <a:hlinkClick r:id="rId5"/>
              </a:rPr>
              <a:t>en.wikipedia.org/wiki/Logic_programming</a:t>
            </a:r>
            <a:endParaRPr lang="en-US" sz="1600" dirty="0" smtClean="0"/>
          </a:p>
          <a:p>
            <a:pPr marL="342900" indent="-342900">
              <a:buFont typeface="Arial" charset="0"/>
              <a:buChar char="•"/>
            </a:pPr>
            <a:endParaRPr lang="en-US" sz="1600" dirty="0"/>
          </a:p>
          <a:p>
            <a:pPr marL="342900" indent="-342900">
              <a:buFont typeface="Arial" charset="0"/>
              <a:buChar char="•"/>
            </a:pPr>
            <a:r>
              <a:rPr lang="en-US" sz="1600" dirty="0">
                <a:hlinkClick r:id="rId6"/>
              </a:rPr>
              <a:t>https://</a:t>
            </a:r>
            <a:r>
              <a:rPr lang="en-US" sz="1600" dirty="0" smtClean="0">
                <a:hlinkClick r:id="rId6"/>
              </a:rPr>
              <a:t>en.wikipedia.org/wiki/Relational_database</a:t>
            </a:r>
            <a:endParaRPr lang="en-US" sz="1600" dirty="0" smtClean="0"/>
          </a:p>
          <a:p>
            <a:pPr marL="342900" indent="-342900">
              <a:buFont typeface="Arial" charset="0"/>
              <a:buChar char="•"/>
            </a:pPr>
            <a:endParaRPr lang="en-US" sz="1600" dirty="0"/>
          </a:p>
          <a:p>
            <a:pPr marL="342900" indent="-342900">
              <a:buFont typeface="Arial" charset="0"/>
              <a:buChar char="•"/>
            </a:pPr>
            <a:r>
              <a:rPr lang="en-US" sz="1600" dirty="0">
                <a:hlinkClick r:id="rId7"/>
              </a:rPr>
              <a:t>https://</a:t>
            </a:r>
            <a:r>
              <a:rPr lang="en-US" sz="1600" dirty="0" smtClean="0">
                <a:hlinkClick r:id="rId7"/>
              </a:rPr>
              <a:t>en.wikipedia.org/wiki/Database</a:t>
            </a:r>
            <a:endParaRPr lang="el-GR" sz="1600" dirty="0" smtClean="0"/>
          </a:p>
          <a:p>
            <a:pPr marL="342900" indent="-342900">
              <a:buFont typeface="Arial" charset="0"/>
              <a:buChar char="•"/>
            </a:pPr>
            <a:endParaRPr lang="el-GR" sz="1600" dirty="0" smtClean="0"/>
          </a:p>
          <a:p>
            <a:pPr marL="342900" indent="-342900">
              <a:buFont typeface="Arial" charset="0"/>
              <a:buChar char="•"/>
            </a:pPr>
            <a:r>
              <a:rPr lang="en-US" sz="1600" dirty="0">
                <a:hlinkClick r:id="rId8"/>
              </a:rPr>
              <a:t>https://</a:t>
            </a:r>
            <a:r>
              <a:rPr lang="en-US" sz="1600" dirty="0" smtClean="0">
                <a:hlinkClick r:id="rId8"/>
              </a:rPr>
              <a:t>en.wikipedia.org/wiki/Datalog</a:t>
            </a:r>
            <a:endParaRPr lang="en-US" sz="1600" dirty="0" smtClean="0"/>
          </a:p>
          <a:p>
            <a:pPr marL="342900" indent="-342900">
              <a:buFont typeface="Arial" charset="0"/>
              <a:buChar char="•"/>
            </a:pPr>
            <a:endParaRPr lang="en-US" sz="1600" dirty="0"/>
          </a:p>
          <a:p>
            <a:pPr marL="342900" indent="-342900">
              <a:buFont typeface="Arial" charset="0"/>
              <a:buChar char="•"/>
            </a:pPr>
            <a:r>
              <a:rPr lang="en-US" sz="1600" dirty="0" smtClean="0">
                <a:hlinkClick r:id="rId9" action="ppaction://hlinkfile"/>
              </a:rPr>
              <a:t>https</a:t>
            </a:r>
            <a:r>
              <a:rPr lang="en-US" sz="1600" dirty="0">
                <a:hlinkClick r:id="rId9" action="ppaction://hlinkfile"/>
              </a:rPr>
              <a:t>://www.researchgate.net/profile/Hamish_Taylor/publication</a:t>
            </a:r>
            <a:r>
              <a:rPr lang="en-US" sz="1600" dirty="0" smtClean="0">
                <a:hlinkClick r:id="rId9" action="ppaction://hlinkfile"/>
              </a:rPr>
              <a:t>/</a:t>
            </a:r>
          </a:p>
          <a:p>
            <a:r>
              <a:rPr lang="en-US" sz="1600" dirty="0" smtClean="0">
                <a:hlinkClick r:id="rId9" action="ppaction://hlinkfile"/>
              </a:rPr>
              <a:t>      242816685_Prolog_and_deductive_databases/links/543fc0f20cf2fd72f99da1c1/</a:t>
            </a:r>
          </a:p>
          <a:p>
            <a:r>
              <a:rPr lang="en-US" sz="1600" dirty="0" smtClean="0">
                <a:hlinkClick r:id="rId9" action="ppaction://hlinkfile"/>
              </a:rPr>
              <a:t>      Prolog-and-deductive-databases.pdf?origin=publication_detail</a:t>
            </a:r>
            <a:endParaRPr lang="en-US" sz="1600" dirty="0"/>
          </a:p>
          <a:p>
            <a:pPr marL="342900" indent="-342900">
              <a:buFont typeface="Arial" charset="0"/>
              <a:buChar char="•"/>
            </a:pPr>
            <a:endParaRPr lang="en-US" sz="1600" dirty="0" smtClean="0"/>
          </a:p>
          <a:p>
            <a:pPr marL="342900" indent="-342900">
              <a:buFont typeface="Arial" charset="0"/>
              <a:buChar char="•"/>
            </a:pPr>
            <a:endParaRPr lang="el-GR" sz="1600" dirty="0" smtClean="0"/>
          </a:p>
        </p:txBody>
      </p:sp>
      <p:sp>
        <p:nvSpPr>
          <p:cNvPr id="3" name="Slide Number Placeholder 2"/>
          <p:cNvSpPr>
            <a:spLocks noGrp="1"/>
          </p:cNvSpPr>
          <p:nvPr>
            <p:ph type="sldNum" sz="quarter" idx="12"/>
          </p:nvPr>
        </p:nvSpPr>
        <p:spPr/>
        <p:txBody>
          <a:bodyPr/>
          <a:lstStyle/>
          <a:p>
            <a:fld id="{D57F1E4F-1CFF-5643-939E-217C01CDF565}" type="slidenum">
              <a:rPr lang="en-US" smtClean="0"/>
              <a:pPr/>
              <a:t>55</a:t>
            </a:fld>
            <a:endParaRPr lang="en-US" dirty="0"/>
          </a:p>
        </p:txBody>
      </p:sp>
    </p:spTree>
    <p:extLst>
      <p:ext uri="{BB962C8B-B14F-4D97-AF65-F5344CB8AC3E}">
        <p14:creationId xmlns:p14="http://schemas.microsoft.com/office/powerpoint/2010/main" val="3516582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98954" y="871369"/>
            <a:ext cx="9336210" cy="5909310"/>
          </a:xfrm>
          <a:prstGeom prst="rect">
            <a:avLst/>
          </a:prstGeom>
          <a:noFill/>
        </p:spPr>
        <p:txBody>
          <a:bodyPr wrap="none" rtlCol="0">
            <a:spAutoFit/>
          </a:bodyPr>
          <a:lstStyle/>
          <a:p>
            <a:r>
              <a:rPr lang="en-US" dirty="0" smtClean="0"/>
              <a:t>Berkeley logic and databases Seminar:</a:t>
            </a:r>
          </a:p>
          <a:p>
            <a:endParaRPr lang="en-US" dirty="0"/>
          </a:p>
          <a:p>
            <a:pPr marL="285750" indent="-285750">
              <a:buFont typeface="Arial" charset="0"/>
              <a:buChar char="•"/>
            </a:pPr>
            <a:r>
              <a:rPr lang="en-US" dirty="0">
                <a:hlinkClick r:id="rId2"/>
              </a:rPr>
              <a:t>https://</a:t>
            </a:r>
            <a:r>
              <a:rPr lang="en-US" dirty="0" smtClean="0">
                <a:solidFill>
                  <a:schemeClr val="bg1">
                    <a:lumMod val="95000"/>
                  </a:schemeClr>
                </a:solidFill>
                <a:hlinkClick r:id="rId2"/>
              </a:rPr>
              <a:t>simons.berkeley.edu/sites/default/files/docs/5225/simons162.pdf</a:t>
            </a:r>
            <a:endParaRPr lang="en-US" dirty="0" smtClean="0">
              <a:solidFill>
                <a:schemeClr val="bg1">
                  <a:lumMod val="95000"/>
                </a:schemeClr>
              </a:solidFill>
            </a:endParaRPr>
          </a:p>
          <a:p>
            <a:endParaRPr lang="en-US" dirty="0"/>
          </a:p>
          <a:p>
            <a:pPr marL="285750" indent="-285750">
              <a:buFont typeface="Arial" charset="0"/>
              <a:buChar char="•"/>
            </a:pPr>
            <a:r>
              <a:rPr lang="en-US" dirty="0">
                <a:hlinkClick r:id="rId3"/>
              </a:rPr>
              <a:t>https://</a:t>
            </a:r>
            <a:r>
              <a:rPr lang="en-US" dirty="0" smtClean="0">
                <a:hlinkClick r:id="rId3"/>
              </a:rPr>
              <a:t>simons.berkeley.edu/sites/default/files/docs/5242/simons16-31.pdf</a:t>
            </a:r>
            <a:endParaRPr lang="en-US" dirty="0" smtClean="0"/>
          </a:p>
          <a:p>
            <a:endParaRPr lang="en-US" dirty="0"/>
          </a:p>
          <a:p>
            <a:pPr marL="285750" indent="-285750">
              <a:buFont typeface="Arial" charset="0"/>
              <a:buChar char="•"/>
            </a:pPr>
            <a:r>
              <a:rPr lang="en-US" dirty="0">
                <a:hlinkClick r:id="rId4"/>
              </a:rPr>
              <a:t>https://</a:t>
            </a:r>
            <a:r>
              <a:rPr lang="en-US" dirty="0" smtClean="0">
                <a:hlinkClick r:id="rId4"/>
              </a:rPr>
              <a:t>simons.berkeley.edu/sites/default/files/docs/5241/simons16-21.pdf</a:t>
            </a:r>
            <a:endParaRPr lang="en-US" dirty="0" smtClean="0"/>
          </a:p>
          <a:p>
            <a:endParaRPr lang="en-US" dirty="0" smtClean="0"/>
          </a:p>
          <a:p>
            <a:pPr marL="285750" indent="-285750">
              <a:buFont typeface="Arial" charset="0"/>
              <a:buChar char="•"/>
            </a:pPr>
            <a:r>
              <a:rPr lang="en-US" dirty="0">
                <a:hlinkClick r:id="rId5"/>
              </a:rPr>
              <a:t>https://</a:t>
            </a:r>
            <a:r>
              <a:rPr lang="en-US" dirty="0" smtClean="0">
                <a:hlinkClick r:id="rId5"/>
              </a:rPr>
              <a:t>simons.berkeley.edu/sites/default/files/docs/5243/simons16-4-part11.pdf</a:t>
            </a:r>
            <a:endParaRPr lang="en-US" dirty="0" smtClean="0"/>
          </a:p>
          <a:p>
            <a:endParaRPr lang="el-GR" dirty="0" smtClean="0"/>
          </a:p>
          <a:p>
            <a:endParaRPr lang="el-GR" dirty="0" smtClean="0"/>
          </a:p>
          <a:p>
            <a:endParaRPr lang="en-US" dirty="0" smtClean="0"/>
          </a:p>
          <a:p>
            <a:pPr marL="285750" indent="-285750">
              <a:buFont typeface="Arial" charset="0"/>
              <a:buChar char="•"/>
            </a:pPr>
            <a:r>
              <a:rPr lang="en-US" dirty="0">
                <a:hlinkClick r:id="rId6"/>
              </a:rPr>
              <a:t>http://</a:t>
            </a:r>
            <a:r>
              <a:rPr lang="en-US" dirty="0" smtClean="0">
                <a:solidFill>
                  <a:schemeClr val="bg1">
                    <a:lumMod val="75000"/>
                  </a:schemeClr>
                </a:solidFill>
                <a:hlinkClick r:id="rId6"/>
              </a:rPr>
              <a:t>www.cslab.ntua.gr/courses/db/files/fall2016_17/lectures_1/db_04.pdf</a:t>
            </a:r>
            <a:endParaRPr lang="el-GR" dirty="0" smtClean="0">
              <a:solidFill>
                <a:schemeClr val="bg1">
                  <a:lumMod val="75000"/>
                </a:schemeClr>
              </a:solidFill>
            </a:endParaRPr>
          </a:p>
          <a:p>
            <a:pPr marL="285750" indent="-285750">
              <a:buFont typeface="Arial" charset="0"/>
              <a:buChar char="•"/>
            </a:pPr>
            <a:endParaRPr lang="el-GR" dirty="0"/>
          </a:p>
          <a:p>
            <a:pPr marL="285750" indent="-285750">
              <a:buFont typeface="Arial" charset="0"/>
              <a:buChar char="•"/>
            </a:pPr>
            <a:r>
              <a:rPr lang="en-US" dirty="0">
                <a:hlinkClick r:id="rId7"/>
              </a:rPr>
              <a:t>http://</a:t>
            </a:r>
            <a:r>
              <a:rPr lang="en-US" dirty="0" smtClean="0">
                <a:hlinkClick r:id="rId7"/>
              </a:rPr>
              <a:t>www.cslab.ntua.gr/courses/db/files/fall2016_17/lectures_1/db_06_a.pdf</a:t>
            </a:r>
            <a:endParaRPr lang="el-GR" dirty="0" smtClean="0"/>
          </a:p>
          <a:p>
            <a:pPr marL="285750" indent="-285750">
              <a:buFont typeface="Arial" charset="0"/>
              <a:buChar char="•"/>
            </a:pPr>
            <a:endParaRPr lang="el-GR" dirty="0" smtClean="0"/>
          </a:p>
          <a:p>
            <a:pPr marL="285750" indent="-285750">
              <a:buFont typeface="Arial" charset="0"/>
              <a:buChar char="•"/>
            </a:pPr>
            <a:r>
              <a:rPr lang="en-US" dirty="0">
                <a:hlinkClick r:id="rId8"/>
              </a:rPr>
              <a:t>http://</a:t>
            </a:r>
            <a:r>
              <a:rPr lang="en-US" dirty="0" smtClean="0">
                <a:hlinkClick r:id="rId8"/>
              </a:rPr>
              <a:t>lpis.csd.auth.gr/prolog/Logic_Programming/node16.html</a:t>
            </a:r>
            <a:endParaRPr lang="en-US" dirty="0" smtClean="0"/>
          </a:p>
          <a:p>
            <a:pPr marL="285750" indent="-285750">
              <a:buFont typeface="Arial" charset="0"/>
              <a:buChar char="•"/>
            </a:pPr>
            <a:endParaRPr lang="el-GR" dirty="0" smtClean="0"/>
          </a:p>
          <a:p>
            <a:endParaRPr lang="en-US" dirty="0"/>
          </a:p>
          <a:p>
            <a:pPr marL="285750" indent="-285750">
              <a:buFont typeface="Arial" charset="0"/>
              <a:buChar char="•"/>
            </a:pPr>
            <a:endParaRPr lang="en-US" dirty="0" smtClean="0"/>
          </a:p>
          <a:p>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56</a:t>
            </a:fld>
            <a:endParaRPr lang="en-US" dirty="0"/>
          </a:p>
        </p:txBody>
      </p:sp>
    </p:spTree>
    <p:extLst>
      <p:ext uri="{BB962C8B-B14F-4D97-AF65-F5344CB8AC3E}">
        <p14:creationId xmlns:p14="http://schemas.microsoft.com/office/powerpoint/2010/main" val="95373248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D57F1E4F-1CFF-5643-939E-217C01CDF565}" type="slidenum">
              <a:rPr lang="en-US" smtClean="0"/>
              <a:pPr/>
              <a:t>57</a:t>
            </a:fld>
            <a:endParaRPr lang="en-US" dirty="0"/>
          </a:p>
        </p:txBody>
      </p:sp>
      <p:pic>
        <p:nvPicPr>
          <p:cNvPr id="5" name="Untitle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374398" cy="6858000"/>
          </a:xfrm>
          <a:prstGeom prst="rect">
            <a:avLst/>
          </a:prstGeom>
        </p:spPr>
      </p:pic>
    </p:spTree>
    <p:extLst>
      <p:ext uri="{BB962C8B-B14F-4D97-AF65-F5344CB8AC3E}">
        <p14:creationId xmlns:p14="http://schemas.microsoft.com/office/powerpoint/2010/main" val="1480819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31471" y="796065"/>
            <a:ext cx="10445488" cy="5909310"/>
          </a:xfrm>
          <a:prstGeom prst="rect">
            <a:avLst/>
          </a:prstGeom>
          <a:noFill/>
        </p:spPr>
        <p:txBody>
          <a:bodyPr wrap="none" rtlCol="0">
            <a:spAutoFit/>
          </a:bodyPr>
          <a:lstStyle/>
          <a:p>
            <a:pPr marL="285750" indent="-285750">
              <a:buFont typeface="Arial" charset="0"/>
              <a:buChar char="•"/>
            </a:pPr>
            <a:r>
              <a:rPr lang="el-GR" dirty="0" smtClean="0"/>
              <a:t>Ο Λογικός Προγραμματισμός εμφανίστηκε </a:t>
            </a:r>
            <a:r>
              <a:rPr lang="el-GR" dirty="0"/>
              <a:t>στις αρχές της δεκαετίας του 1970, ως</a:t>
            </a:r>
          </a:p>
          <a:p>
            <a:r>
              <a:rPr lang="el-GR" dirty="0"/>
              <a:t>αποτέλεσμα μακροχρόνιας έρευνας </a:t>
            </a:r>
            <a:r>
              <a:rPr lang="el-GR" dirty="0" smtClean="0"/>
              <a:t>στην </a:t>
            </a:r>
            <a:r>
              <a:rPr lang="el-GR" dirty="0"/>
              <a:t>αυτόματη απόδειξη θεωρημάτων κυρίως, </a:t>
            </a:r>
            <a:endParaRPr lang="el-GR" dirty="0" smtClean="0"/>
          </a:p>
          <a:p>
            <a:r>
              <a:rPr lang="el-GR" dirty="0" smtClean="0"/>
              <a:t>καθώς και </a:t>
            </a:r>
            <a:r>
              <a:rPr lang="el-GR" dirty="0"/>
              <a:t>προσπαθειών στην επεξεργασία φυσικής γλώσσας </a:t>
            </a:r>
            <a:r>
              <a:rPr lang="el-GR" dirty="0" smtClean="0"/>
              <a:t>και </a:t>
            </a:r>
            <a:r>
              <a:rPr lang="el-GR" dirty="0"/>
              <a:t>στην τεχνητή </a:t>
            </a:r>
            <a:endParaRPr lang="el-GR" dirty="0" smtClean="0"/>
          </a:p>
          <a:p>
            <a:r>
              <a:rPr lang="el-GR" dirty="0" smtClean="0"/>
              <a:t>νοημοσύνη</a:t>
            </a:r>
            <a:r>
              <a:rPr lang="el-GR" dirty="0"/>
              <a:t>, </a:t>
            </a:r>
            <a:r>
              <a:rPr lang="el-GR" dirty="0" smtClean="0"/>
              <a:t>γενικότερα.</a:t>
            </a:r>
          </a:p>
          <a:p>
            <a:endParaRPr lang="el-GR" dirty="0" smtClean="0"/>
          </a:p>
          <a:p>
            <a:pPr marL="285750" indent="-285750">
              <a:buFont typeface="Arial" charset="0"/>
              <a:buChar char="•"/>
            </a:pPr>
            <a:r>
              <a:rPr lang="el-GR" dirty="0"/>
              <a:t>Αρχικά, οι κανόνες απόδειξης που συνόδευαν τον κατηγορηματικό λογισμό </a:t>
            </a:r>
            <a:r>
              <a:rPr lang="el-GR" dirty="0" smtClean="0"/>
              <a:t>ήταν </a:t>
            </a:r>
          </a:p>
          <a:p>
            <a:r>
              <a:rPr lang="el-GR" dirty="0"/>
              <a:t>π</a:t>
            </a:r>
            <a:r>
              <a:rPr lang="el-GR" dirty="0" smtClean="0"/>
              <a:t>ροσανατολισμένοι σε </a:t>
            </a:r>
            <a:r>
              <a:rPr lang="el-GR" dirty="0"/>
              <a:t>απλά </a:t>
            </a:r>
            <a:r>
              <a:rPr lang="el-GR" dirty="0" smtClean="0"/>
              <a:t>στοιχειώδη </a:t>
            </a:r>
            <a:r>
              <a:rPr lang="el-GR" dirty="0"/>
              <a:t>βήματα, εύκολα αντιληπτά από τον ανθρώπινο νου.</a:t>
            </a:r>
          </a:p>
          <a:p>
            <a:r>
              <a:rPr lang="el-GR" dirty="0"/>
              <a:t>Χαρακτηριστικό παράδειγμα τέτοιου κανόνα </a:t>
            </a:r>
            <a:r>
              <a:rPr lang="el-GR" dirty="0" smtClean="0"/>
              <a:t> είναι </a:t>
            </a:r>
            <a:r>
              <a:rPr lang="el-GR" dirty="0"/>
              <a:t>ο </a:t>
            </a:r>
            <a:r>
              <a:rPr lang="el-GR" dirty="0" smtClean="0"/>
              <a:t>modus ponens, </a:t>
            </a:r>
            <a:r>
              <a:rPr lang="el-GR" dirty="0"/>
              <a:t>σύμφωνα με τον οποίο,</a:t>
            </a:r>
          </a:p>
          <a:p>
            <a:r>
              <a:rPr lang="el-GR" dirty="0"/>
              <a:t>υποθέτοντας ότι ισχύει το </a:t>
            </a:r>
            <a:r>
              <a:rPr lang="el-GR" dirty="0" smtClean="0"/>
              <a:t>«A» </a:t>
            </a:r>
            <a:r>
              <a:rPr lang="el-GR" dirty="0"/>
              <a:t>και το «αν </a:t>
            </a:r>
            <a:r>
              <a:rPr lang="el-GR" dirty="0" smtClean="0"/>
              <a:t>A</a:t>
            </a:r>
            <a:r>
              <a:rPr lang="el-GR" dirty="0"/>
              <a:t>, </a:t>
            </a:r>
            <a:r>
              <a:rPr lang="el-GR" dirty="0" smtClean="0"/>
              <a:t>τότε B», </a:t>
            </a:r>
            <a:r>
              <a:rPr lang="el-GR" dirty="0"/>
              <a:t>μπορούμε </a:t>
            </a:r>
            <a:r>
              <a:rPr lang="el-GR" dirty="0" smtClean="0"/>
              <a:t>να </a:t>
            </a:r>
            <a:r>
              <a:rPr lang="el-GR" dirty="0"/>
              <a:t>συμπεράνουμε ότι </a:t>
            </a:r>
            <a:r>
              <a:rPr lang="el-GR" dirty="0" smtClean="0"/>
              <a:t>ισχύει</a:t>
            </a:r>
          </a:p>
          <a:p>
            <a:r>
              <a:rPr lang="el-GR" dirty="0" smtClean="0"/>
              <a:t>το «B».</a:t>
            </a:r>
          </a:p>
          <a:p>
            <a:endParaRPr lang="el-GR" dirty="0"/>
          </a:p>
          <a:p>
            <a:pPr marL="285750" indent="-285750" algn="just">
              <a:buFont typeface="Arial" charset="0"/>
              <a:buChar char="•"/>
            </a:pPr>
            <a:r>
              <a:rPr lang="el-GR" dirty="0"/>
              <a:t>Η προσέγγιση αυτή ανετράπη όταν ο Robinson εισήγαγε τη λεγόμενη </a:t>
            </a:r>
            <a:r>
              <a:rPr lang="el-GR" dirty="0" smtClean="0"/>
              <a:t>αρχή της ανάλυσης. </a:t>
            </a:r>
          </a:p>
          <a:p>
            <a:pPr algn="just"/>
            <a:r>
              <a:rPr lang="el-GR" dirty="0" smtClean="0"/>
              <a:t>Η </a:t>
            </a:r>
            <a:r>
              <a:rPr lang="el-GR" dirty="0"/>
              <a:t>αρχή της ανάλυσης, μαζί με μια διαδικασία </a:t>
            </a:r>
            <a:r>
              <a:rPr lang="el-GR" dirty="0" smtClean="0"/>
              <a:t>ενοποίησης (</a:t>
            </a:r>
            <a:r>
              <a:rPr lang="el-GR" dirty="0"/>
              <a:t>ταιριάσματος</a:t>
            </a:r>
            <a:r>
              <a:rPr lang="el-GR" dirty="0" smtClean="0"/>
              <a:t>),μπορούσε να</a:t>
            </a:r>
          </a:p>
          <a:p>
            <a:pPr algn="just"/>
            <a:r>
              <a:rPr lang="el-GR" dirty="0" smtClean="0"/>
              <a:t>λειτουργήσει </a:t>
            </a:r>
            <a:r>
              <a:rPr lang="el-GR" dirty="0"/>
              <a:t>ως ένας μηχανισμός απόδειξης θεωρημάτων από αξιώματα </a:t>
            </a:r>
            <a:r>
              <a:rPr lang="el-GR" dirty="0" smtClean="0"/>
              <a:t>διατυπωμένα στον</a:t>
            </a:r>
          </a:p>
          <a:p>
            <a:pPr algn="just"/>
            <a:r>
              <a:rPr lang="el-GR" dirty="0" smtClean="0"/>
              <a:t> </a:t>
            </a:r>
            <a:r>
              <a:rPr lang="el-GR" dirty="0"/>
              <a:t>κατηγορηματικό </a:t>
            </a:r>
            <a:r>
              <a:rPr lang="el-GR" dirty="0" smtClean="0"/>
              <a:t>λογισμό</a:t>
            </a:r>
            <a:r>
              <a:rPr lang="el-GR" dirty="0"/>
              <a:t>.</a:t>
            </a:r>
          </a:p>
          <a:p>
            <a:endParaRPr lang="el-GR" dirty="0" smtClean="0"/>
          </a:p>
          <a:p>
            <a:pPr marL="285750" indent="-285750">
              <a:buFont typeface="Arial" charset="0"/>
              <a:buChar char="•"/>
            </a:pPr>
            <a:r>
              <a:rPr lang="el-GR" dirty="0"/>
              <a:t>Προς τη μεθοδολογία αυτή κατευθύνθηκε ο Robert </a:t>
            </a:r>
            <a:r>
              <a:rPr lang="el-GR" dirty="0" smtClean="0"/>
              <a:t>Kowalski</a:t>
            </a:r>
            <a:r>
              <a:rPr lang="el-GR" dirty="0"/>
              <a:t>, </a:t>
            </a:r>
            <a:r>
              <a:rPr lang="el-GR" dirty="0" smtClean="0"/>
              <a:t>μελετώντας μια μορφή</a:t>
            </a:r>
          </a:p>
          <a:p>
            <a:r>
              <a:rPr lang="el-GR" dirty="0" smtClean="0"/>
              <a:t> </a:t>
            </a:r>
            <a:r>
              <a:rPr lang="el-GR" dirty="0"/>
              <a:t>γραμμικής ανάλυσης, την </a:t>
            </a:r>
            <a:r>
              <a:rPr lang="el-GR" dirty="0" smtClean="0"/>
              <a:t>SL-ανάλυση </a:t>
            </a:r>
            <a:endParaRPr lang="el-GR" dirty="0"/>
          </a:p>
          <a:p>
            <a:endParaRPr lang="el-GR" dirty="0" smtClean="0"/>
          </a:p>
          <a:p>
            <a:endParaRPr lang="el-GR" dirty="0"/>
          </a:p>
          <a:p>
            <a:pPr marL="285750" indent="-285750">
              <a:buFont typeface="Arial" charset="0"/>
              <a:buChar char="•"/>
            </a:pPr>
            <a:endParaRPr lang="el-GR"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1249199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35164" y="613187"/>
            <a:ext cx="10682733" cy="7571303"/>
          </a:xfrm>
          <a:prstGeom prst="rect">
            <a:avLst/>
          </a:prstGeom>
          <a:noFill/>
        </p:spPr>
        <p:txBody>
          <a:bodyPr wrap="none" rtlCol="0">
            <a:spAutoFit/>
          </a:bodyPr>
          <a:lstStyle/>
          <a:p>
            <a:pPr marL="285750" indent="-285750">
              <a:buFont typeface="Arial" charset="0"/>
              <a:buChar char="•"/>
            </a:pPr>
            <a:r>
              <a:rPr lang="el-GR" dirty="0"/>
              <a:t>Η </a:t>
            </a:r>
            <a:r>
              <a:rPr lang="el-GR" dirty="0" smtClean="0"/>
              <a:t>διαμάχη </a:t>
            </a:r>
            <a:r>
              <a:rPr lang="el-GR" dirty="0"/>
              <a:t>αυτή απομάκρυνε </a:t>
            </a:r>
            <a:r>
              <a:rPr lang="el-GR" dirty="0" smtClean="0"/>
              <a:t>πολλούς</a:t>
            </a:r>
            <a:r>
              <a:rPr lang="en-US" dirty="0" smtClean="0"/>
              <a:t> </a:t>
            </a:r>
            <a:r>
              <a:rPr lang="el-GR" dirty="0" smtClean="0"/>
              <a:t>ερευνητές </a:t>
            </a:r>
            <a:r>
              <a:rPr lang="el-GR" dirty="0"/>
              <a:t>από τη μελέτη μεθοδολογιών </a:t>
            </a:r>
            <a:r>
              <a:rPr lang="el-GR" dirty="0" smtClean="0"/>
              <a:t>βασισμένων</a:t>
            </a:r>
            <a:endParaRPr lang="en-US" dirty="0" smtClean="0"/>
          </a:p>
          <a:p>
            <a:r>
              <a:rPr lang="el-GR" dirty="0" smtClean="0"/>
              <a:t>στη </a:t>
            </a:r>
            <a:r>
              <a:rPr lang="el-GR" dirty="0"/>
              <a:t>λογική. Την ίδια </a:t>
            </a:r>
            <a:r>
              <a:rPr lang="el-GR" dirty="0" smtClean="0"/>
              <a:t>εποχή,</a:t>
            </a:r>
            <a:r>
              <a:rPr lang="en-US" dirty="0"/>
              <a:t> </a:t>
            </a:r>
            <a:r>
              <a:rPr lang="el-GR" dirty="0" smtClean="0"/>
              <a:t>στη Μασσαλία</a:t>
            </a:r>
            <a:r>
              <a:rPr lang="en-US" dirty="0" smtClean="0"/>
              <a:t>,</a:t>
            </a:r>
            <a:r>
              <a:rPr lang="el-GR" dirty="0" smtClean="0"/>
              <a:t> </a:t>
            </a:r>
            <a:r>
              <a:rPr lang="el-GR" dirty="0"/>
              <a:t>ο Alain Colmerauer, στο πλαίσιο της μελέτης </a:t>
            </a:r>
            <a:r>
              <a:rPr lang="el-GR" dirty="0" smtClean="0"/>
              <a:t>του</a:t>
            </a:r>
            <a:endParaRPr lang="en-US" dirty="0" smtClean="0"/>
          </a:p>
          <a:p>
            <a:r>
              <a:rPr lang="el-GR" dirty="0" smtClean="0"/>
              <a:t>για </a:t>
            </a:r>
            <a:r>
              <a:rPr lang="el-GR" dirty="0"/>
              <a:t>την κατανόηση </a:t>
            </a:r>
            <a:r>
              <a:rPr lang="el-GR" dirty="0" smtClean="0"/>
              <a:t>της φυσικής</a:t>
            </a:r>
            <a:r>
              <a:rPr lang="en-US" dirty="0" smtClean="0"/>
              <a:t> </a:t>
            </a:r>
            <a:r>
              <a:rPr lang="el-GR" dirty="0" smtClean="0"/>
              <a:t>γλώσσας</a:t>
            </a:r>
            <a:r>
              <a:rPr lang="el-GR" dirty="0"/>
              <a:t>, </a:t>
            </a:r>
            <a:r>
              <a:rPr lang="el-GR" dirty="0" smtClean="0"/>
              <a:t>χρησιμοποιούσε </a:t>
            </a:r>
            <a:r>
              <a:rPr lang="el-GR" dirty="0"/>
              <a:t>τη λογική, για να </a:t>
            </a:r>
            <a:r>
              <a:rPr lang="el-GR" dirty="0" smtClean="0"/>
              <a:t>αναπαραστήσει</a:t>
            </a:r>
            <a:endParaRPr lang="en-US" dirty="0" smtClean="0"/>
          </a:p>
          <a:p>
            <a:r>
              <a:rPr lang="el-GR" dirty="0" smtClean="0"/>
              <a:t>το </a:t>
            </a:r>
            <a:r>
              <a:rPr lang="el-GR" dirty="0"/>
              <a:t>νόημα </a:t>
            </a:r>
            <a:r>
              <a:rPr lang="el-GR" dirty="0" smtClean="0"/>
              <a:t>των </a:t>
            </a:r>
            <a:r>
              <a:rPr lang="el-GR" dirty="0"/>
              <a:t>προτάσεων, </a:t>
            </a:r>
            <a:r>
              <a:rPr lang="el-GR" dirty="0" smtClean="0"/>
              <a:t>και</a:t>
            </a:r>
            <a:r>
              <a:rPr lang="en-US" dirty="0" smtClean="0"/>
              <a:t> </a:t>
            </a:r>
            <a:r>
              <a:rPr lang="el-GR" dirty="0" smtClean="0"/>
              <a:t>την </a:t>
            </a:r>
            <a:r>
              <a:rPr lang="el-GR" dirty="0"/>
              <a:t>αρχή της ανάλυσης, για να </a:t>
            </a:r>
            <a:r>
              <a:rPr lang="el-GR" dirty="0" smtClean="0"/>
              <a:t>υπολογίσει </a:t>
            </a:r>
            <a:r>
              <a:rPr lang="el-GR" dirty="0"/>
              <a:t>απαντήσεις σε </a:t>
            </a:r>
            <a:endParaRPr lang="en-US" dirty="0" smtClean="0"/>
          </a:p>
          <a:p>
            <a:r>
              <a:rPr lang="el-GR" dirty="0" smtClean="0"/>
              <a:t>Ερωτήσεις</a:t>
            </a:r>
            <a:r>
              <a:rPr lang="en-US" dirty="0" smtClean="0"/>
              <a:t>. </a:t>
            </a:r>
          </a:p>
          <a:p>
            <a:endParaRPr lang="en-US" dirty="0"/>
          </a:p>
          <a:p>
            <a:pPr marL="285750" indent="-285750">
              <a:buFont typeface="Arial" charset="0"/>
              <a:buChar char="•"/>
            </a:pPr>
            <a:r>
              <a:rPr lang="el-GR" dirty="0" smtClean="0"/>
              <a:t>Έπετα από τη συνεργασία μεταξύ </a:t>
            </a:r>
            <a:r>
              <a:rPr lang="en-US" dirty="0" smtClean="0"/>
              <a:t>Colmerauer </a:t>
            </a:r>
            <a:r>
              <a:rPr lang="el-GR" dirty="0" smtClean="0"/>
              <a:t>και </a:t>
            </a:r>
            <a:r>
              <a:rPr lang="en-US" dirty="0" smtClean="0"/>
              <a:t>Kowalski</a:t>
            </a:r>
            <a:r>
              <a:rPr lang="en-US" dirty="0"/>
              <a:t> </a:t>
            </a:r>
            <a:r>
              <a:rPr lang="el-GR" dirty="0" smtClean="0"/>
              <a:t>, </a:t>
            </a:r>
            <a:r>
              <a:rPr lang="el-GR" dirty="0"/>
              <a:t>γεννήθηκε αυτό </a:t>
            </a:r>
            <a:r>
              <a:rPr lang="el-GR" dirty="0" smtClean="0"/>
              <a:t>που</a:t>
            </a:r>
            <a:endParaRPr lang="en-US" dirty="0" smtClean="0"/>
          </a:p>
          <a:p>
            <a:r>
              <a:rPr lang="el-GR" dirty="0" smtClean="0"/>
              <a:t> κατανοούμε</a:t>
            </a:r>
            <a:r>
              <a:rPr lang="en-US" dirty="0"/>
              <a:t> </a:t>
            </a:r>
            <a:r>
              <a:rPr lang="el-GR" dirty="0" smtClean="0"/>
              <a:t>σήμερα </a:t>
            </a:r>
            <a:r>
              <a:rPr lang="el-GR" dirty="0"/>
              <a:t>ως λογικό </a:t>
            </a:r>
            <a:r>
              <a:rPr lang="el-GR" dirty="0" smtClean="0"/>
              <a:t>προγραμματισμό </a:t>
            </a:r>
            <a:r>
              <a:rPr lang="el-GR" dirty="0"/>
              <a:t>και η </a:t>
            </a:r>
            <a:r>
              <a:rPr lang="el-GR" dirty="0" smtClean="0"/>
              <a:t>εφαρμογήτου </a:t>
            </a:r>
            <a:r>
              <a:rPr lang="el-GR" dirty="0"/>
              <a:t>στην πράξη από τον </a:t>
            </a:r>
            <a:endParaRPr lang="en-US" dirty="0" smtClean="0"/>
          </a:p>
          <a:p>
            <a:r>
              <a:rPr lang="el-GR" dirty="0" smtClean="0"/>
              <a:t>βασικότερο εκπρόσωπό </a:t>
            </a:r>
            <a:r>
              <a:rPr lang="el-GR" dirty="0"/>
              <a:t>του, τη γλώσσα προγραμματισμού Prolog.</a:t>
            </a:r>
          </a:p>
          <a:p>
            <a:pPr marL="285750" indent="-285750">
              <a:buFont typeface="Arial" charset="0"/>
              <a:buChar char="•"/>
            </a:pPr>
            <a:endParaRPr lang="en-US" dirty="0"/>
          </a:p>
          <a:p>
            <a:pPr marL="285750" indent="-285750">
              <a:buFont typeface="Arial" charset="0"/>
              <a:buChar char="•"/>
            </a:pPr>
            <a:r>
              <a:rPr lang="el-GR" b="1" dirty="0" smtClean="0"/>
              <a:t>Σε </a:t>
            </a:r>
            <a:r>
              <a:rPr lang="el-GR" b="1" dirty="0"/>
              <a:t>τυπικό επίπεδο, διαπιστώθηκε από τον Kowalski </a:t>
            </a:r>
            <a:r>
              <a:rPr lang="el-GR" b="1" dirty="0" smtClean="0"/>
              <a:t>ότι </a:t>
            </a:r>
            <a:r>
              <a:rPr lang="el-GR" b="1" dirty="0"/>
              <a:t>συγκεκριμένες προτάσεις, </a:t>
            </a:r>
            <a:r>
              <a:rPr lang="el-GR" b="1" dirty="0" smtClean="0"/>
              <a:t>οι</a:t>
            </a:r>
            <a:endParaRPr lang="en-US" b="1" dirty="0" smtClean="0"/>
          </a:p>
          <a:p>
            <a:r>
              <a:rPr lang="el-GR" b="1" dirty="0" smtClean="0"/>
              <a:t>προτάσεις Horn</a:t>
            </a:r>
            <a:r>
              <a:rPr lang="en-US" b="1" dirty="0"/>
              <a:t> </a:t>
            </a:r>
            <a:r>
              <a:rPr lang="el-GR" b="1" dirty="0" smtClean="0"/>
              <a:t>μπορούν </a:t>
            </a:r>
            <a:r>
              <a:rPr lang="el-GR" b="1" dirty="0"/>
              <a:t>να ερμηνευθούν και </a:t>
            </a:r>
            <a:r>
              <a:rPr lang="el-GR" b="1" dirty="0" smtClean="0"/>
              <a:t>διαδικαστικά</a:t>
            </a:r>
            <a:r>
              <a:rPr lang="en-US" b="1" dirty="0" smtClean="0"/>
              <a:t>. </a:t>
            </a:r>
            <a:r>
              <a:rPr lang="en-US" i="1" dirty="0" smtClean="0"/>
              <a:t>(</a:t>
            </a:r>
            <a:r>
              <a:rPr lang="el-GR" dirty="0"/>
              <a:t>Αυτό που σήμερα ονομάζεται </a:t>
            </a:r>
            <a:endParaRPr lang="en-US" dirty="0" smtClean="0"/>
          </a:p>
          <a:p>
            <a:r>
              <a:rPr lang="el-GR" dirty="0" smtClean="0"/>
              <a:t>λογικός </a:t>
            </a:r>
            <a:r>
              <a:rPr lang="el-GR" dirty="0"/>
              <a:t>προγραμματισμός </a:t>
            </a:r>
            <a:r>
              <a:rPr lang="el-GR" dirty="0" smtClean="0"/>
              <a:t>βασίζεται </a:t>
            </a:r>
            <a:r>
              <a:rPr lang="el-GR" dirty="0"/>
              <a:t>στη συγκεκριμένη </a:t>
            </a:r>
            <a:r>
              <a:rPr lang="el-GR" dirty="0" smtClean="0"/>
              <a:t>διαπίστωση</a:t>
            </a:r>
            <a:r>
              <a:rPr lang="en-US" i="1" dirty="0" smtClean="0"/>
              <a:t>).</a:t>
            </a:r>
          </a:p>
          <a:p>
            <a:endParaRPr lang="en-US" b="1" i="1" dirty="0"/>
          </a:p>
          <a:p>
            <a:pPr marL="285750" indent="-285750">
              <a:buFont typeface="Arial" charset="0"/>
              <a:buChar char="•"/>
            </a:pPr>
            <a:r>
              <a:rPr lang="el-GR" dirty="0" smtClean="0"/>
              <a:t>Συγκεκριμένα,</a:t>
            </a:r>
            <a:r>
              <a:rPr lang="en-US" dirty="0" smtClean="0"/>
              <a:t> </a:t>
            </a:r>
            <a:r>
              <a:rPr lang="el-GR" dirty="0" smtClean="0"/>
              <a:t>κάθε </a:t>
            </a:r>
            <a:r>
              <a:rPr lang="el-GR" dirty="0"/>
              <a:t>πρόταση θεωρείται μια διαδικασία και οι αρνήσεις </a:t>
            </a:r>
            <a:r>
              <a:rPr lang="el-GR" dirty="0" smtClean="0"/>
              <a:t>στην </a:t>
            </a:r>
            <a:r>
              <a:rPr lang="el-GR" dirty="0"/>
              <a:t>πρόταση </a:t>
            </a:r>
            <a:r>
              <a:rPr lang="el-GR" dirty="0" smtClean="0"/>
              <a:t>αυτή</a:t>
            </a:r>
            <a:endParaRPr lang="en-US" dirty="0" smtClean="0"/>
          </a:p>
          <a:p>
            <a:r>
              <a:rPr lang="el-GR" dirty="0" smtClean="0"/>
              <a:t>θεωρούνται</a:t>
            </a:r>
            <a:r>
              <a:rPr lang="en-US" dirty="0" smtClean="0"/>
              <a:t> </a:t>
            </a:r>
            <a:r>
              <a:rPr lang="el-GR" dirty="0" smtClean="0"/>
              <a:t>κλήσεις διαδικασιών .</a:t>
            </a:r>
          </a:p>
          <a:p>
            <a:endParaRPr lang="el-GR" dirty="0"/>
          </a:p>
          <a:p>
            <a:pPr marL="285750" indent="-285750">
              <a:buFont typeface="Arial" charset="0"/>
              <a:buChar char="•"/>
            </a:pPr>
            <a:r>
              <a:rPr lang="el-GR" dirty="0"/>
              <a:t>Ο</a:t>
            </a:r>
            <a:r>
              <a:rPr lang="el-GR" dirty="0" smtClean="0"/>
              <a:t> </a:t>
            </a:r>
            <a:r>
              <a:rPr lang="el-GR" dirty="0"/>
              <a:t>Kowalski </a:t>
            </a:r>
            <a:r>
              <a:rPr lang="el-GR" dirty="0" smtClean="0"/>
              <a:t>ανέπτυξε και μια </a:t>
            </a:r>
            <a:r>
              <a:rPr lang="el-GR" dirty="0"/>
              <a:t>ειδική μορφή ανάλυσης, την </a:t>
            </a:r>
            <a:r>
              <a:rPr lang="el-GR" dirty="0" smtClean="0"/>
              <a:t> SLD-ανάλυση </a:t>
            </a:r>
            <a:r>
              <a:rPr lang="el-GR" dirty="0"/>
              <a:t>που αναφέρεται </a:t>
            </a:r>
            <a:endParaRPr lang="en-US" dirty="0" smtClean="0"/>
          </a:p>
          <a:p>
            <a:r>
              <a:rPr lang="el-GR" dirty="0" smtClean="0"/>
              <a:t>στις προτάσεις </a:t>
            </a:r>
            <a:r>
              <a:rPr lang="el-GR" dirty="0"/>
              <a:t>Horn. Θεωρώντας </a:t>
            </a:r>
            <a:r>
              <a:rPr lang="el-GR" dirty="0" smtClean="0"/>
              <a:t>αυτήν </a:t>
            </a:r>
            <a:r>
              <a:rPr lang="el-GR" dirty="0"/>
              <a:t>τη διαδικασία απόδειξης, ο Kowalski </a:t>
            </a:r>
            <a:r>
              <a:rPr lang="el-GR" dirty="0" smtClean="0"/>
              <a:t>ισχυρίζεται ότι</a:t>
            </a:r>
            <a:endParaRPr lang="en-US" dirty="0" smtClean="0"/>
          </a:p>
          <a:p>
            <a:r>
              <a:rPr lang="el-GR" dirty="0" smtClean="0"/>
              <a:t>ένα</a:t>
            </a:r>
            <a:r>
              <a:rPr lang="en-US" dirty="0" smtClean="0"/>
              <a:t> </a:t>
            </a:r>
            <a:r>
              <a:rPr lang="el-GR" dirty="0" smtClean="0"/>
              <a:t>σύνολο </a:t>
            </a:r>
            <a:r>
              <a:rPr lang="el-GR" dirty="0"/>
              <a:t>από προτάσεις Horn αποτελεί γνώση </a:t>
            </a:r>
            <a:r>
              <a:rPr lang="el-GR" dirty="0" smtClean="0"/>
              <a:t>οργανωμένη </a:t>
            </a:r>
            <a:r>
              <a:rPr lang="el-GR" dirty="0"/>
              <a:t>και δηλωτικά και διαδικαστικά</a:t>
            </a:r>
            <a:r>
              <a:rPr lang="el-GR" dirty="0" smtClean="0"/>
              <a:t>.</a:t>
            </a:r>
          </a:p>
          <a:p>
            <a:endParaRPr lang="el-GR" dirty="0"/>
          </a:p>
          <a:p>
            <a:endParaRPr lang="en-US" b="1" dirty="0" smtClean="0"/>
          </a:p>
          <a:p>
            <a:endParaRPr lang="en-US" b="1" dirty="0"/>
          </a:p>
          <a:p>
            <a:endParaRPr lang="el-GR" b="1" dirty="0"/>
          </a:p>
          <a:p>
            <a:pPr marL="285750" indent="-285750">
              <a:buFont typeface="Arial" charset="0"/>
              <a:buChar char="•"/>
            </a:pPr>
            <a:endParaRPr lang="el-GR" dirty="0"/>
          </a:p>
          <a:p>
            <a:pPr marL="285750" indent="-285750">
              <a:buFont typeface="Arial" charset="0"/>
              <a:buChar char="•"/>
            </a:pP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1165388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302137" y="1065007"/>
            <a:ext cx="9727343" cy="4524315"/>
          </a:xfrm>
          <a:prstGeom prst="rect">
            <a:avLst/>
          </a:prstGeom>
          <a:noFill/>
        </p:spPr>
        <p:txBody>
          <a:bodyPr wrap="none" rtlCol="0">
            <a:spAutoFit/>
          </a:bodyPr>
          <a:lstStyle/>
          <a:p>
            <a:pPr marL="285750" indent="-285750">
              <a:buFont typeface="Arial" charset="0"/>
              <a:buChar char="•"/>
            </a:pPr>
            <a:r>
              <a:rPr lang="el-GR" dirty="0"/>
              <a:t>Επίσης, πρέπει να αναφέρουμε την υλοποίηση του λογικού προγραμματισμού </a:t>
            </a:r>
            <a:r>
              <a:rPr lang="el-GR" dirty="0" smtClean="0"/>
              <a:t>σε </a:t>
            </a:r>
          </a:p>
          <a:p>
            <a:r>
              <a:rPr lang="el-GR" dirty="0" smtClean="0"/>
              <a:t>παράλληλους υπολογιστές, αλλά </a:t>
            </a:r>
            <a:r>
              <a:rPr lang="el-GR" dirty="0"/>
              <a:t>και τη χρήση της λογικής και του </a:t>
            </a:r>
            <a:r>
              <a:rPr lang="el-GR" dirty="0" smtClean="0"/>
              <a:t>λογικού</a:t>
            </a:r>
            <a:endParaRPr lang="en-US" dirty="0" smtClean="0"/>
          </a:p>
          <a:p>
            <a:r>
              <a:rPr lang="el-GR" dirty="0" smtClean="0"/>
              <a:t> προγραμματισμού </a:t>
            </a:r>
            <a:r>
              <a:rPr lang="en-US" dirty="0" smtClean="0"/>
              <a:t> </a:t>
            </a:r>
            <a:r>
              <a:rPr lang="el-GR" dirty="0" smtClean="0"/>
              <a:t>στις </a:t>
            </a:r>
            <a:r>
              <a:rPr lang="el-GR" dirty="0"/>
              <a:t>βάσεις </a:t>
            </a:r>
            <a:r>
              <a:rPr lang="el-GR" dirty="0" smtClean="0"/>
              <a:t>δεδομένων (αναλυτικότερα στη συνέχεια</a:t>
            </a:r>
            <a:r>
              <a:rPr lang="mr-IN" dirty="0" smtClean="0"/>
              <a:t>…</a:t>
            </a:r>
            <a:r>
              <a:rPr lang="el-GR" dirty="0" smtClean="0"/>
              <a:t>).</a:t>
            </a:r>
            <a:endParaRPr lang="el-GR" dirty="0"/>
          </a:p>
          <a:p>
            <a:pPr marL="285750" indent="-285750">
              <a:buFont typeface="Arial" charset="0"/>
              <a:buChar char="•"/>
            </a:pPr>
            <a:endParaRPr lang="el-GR" dirty="0" smtClean="0"/>
          </a:p>
          <a:p>
            <a:pPr marL="285750" indent="-285750">
              <a:buFont typeface="Arial" charset="0"/>
              <a:buChar char="•"/>
            </a:pPr>
            <a:r>
              <a:rPr lang="el-GR" dirty="0" smtClean="0"/>
              <a:t>Οι </a:t>
            </a:r>
            <a:r>
              <a:rPr lang="el-GR" dirty="0"/>
              <a:t>περισσότερες </a:t>
            </a:r>
            <a:r>
              <a:rPr lang="el-GR" dirty="0" smtClean="0"/>
              <a:t>Γλώσσες </a:t>
            </a:r>
            <a:r>
              <a:rPr lang="el-GR" dirty="0"/>
              <a:t>Λογικού Προγραμματισμού περιλαμβάνουν το </a:t>
            </a:r>
          </a:p>
          <a:p>
            <a:r>
              <a:rPr lang="en-US" b="1" dirty="0" smtClean="0"/>
              <a:t>Prolog Answer set programming </a:t>
            </a:r>
            <a:r>
              <a:rPr lang="en-US" b="1" dirty="0"/>
              <a:t>(ASP) </a:t>
            </a:r>
            <a:r>
              <a:rPr lang="el-GR" dirty="0" smtClean="0"/>
              <a:t>οπότε θα αναφερθούμε και θα αναλύσουμε</a:t>
            </a:r>
          </a:p>
          <a:p>
            <a:r>
              <a:rPr lang="el-GR" dirty="0" smtClean="0"/>
              <a:t>το μοντέλο της </a:t>
            </a:r>
            <a:r>
              <a:rPr lang="en-US" dirty="0" smtClean="0"/>
              <a:t>Prolog.</a:t>
            </a:r>
            <a:endParaRPr lang="el-GR" dirty="0" smtClean="0"/>
          </a:p>
          <a:p>
            <a:endParaRPr lang="en-US" dirty="0" smtClean="0"/>
          </a:p>
          <a:p>
            <a:endParaRPr lang="el-GR" dirty="0"/>
          </a:p>
          <a:p>
            <a:pPr marL="285750" indent="-285750">
              <a:buFont typeface="Arial" charset="0"/>
              <a:buChar char="•"/>
            </a:pPr>
            <a:r>
              <a:rPr lang="el-GR" dirty="0" smtClean="0"/>
              <a:t>Το παραπάνω σημαίνει ότι κάθε πρόγραμμα έχει την εξής μορφή:</a:t>
            </a:r>
          </a:p>
          <a:p>
            <a:pPr marL="285750" indent="-285750">
              <a:buFont typeface="Arial" charset="0"/>
              <a:buChar char="•"/>
            </a:pPr>
            <a:endParaRPr lang="el-GR" dirty="0" smtClean="0"/>
          </a:p>
          <a:p>
            <a:r>
              <a:rPr lang="is-IS" dirty="0" smtClean="0"/>
              <a:t>H</a:t>
            </a:r>
            <a:r>
              <a:rPr lang="is-IS" dirty="0"/>
              <a:t> :- B</a:t>
            </a:r>
            <a:r>
              <a:rPr lang="is-IS" baseline="-25000" dirty="0"/>
              <a:t>1</a:t>
            </a:r>
            <a:r>
              <a:rPr lang="is-IS" dirty="0"/>
              <a:t>, …, B</a:t>
            </a:r>
            <a:r>
              <a:rPr lang="is-IS" baseline="-25000" dirty="0"/>
              <a:t>n</a:t>
            </a:r>
            <a:r>
              <a:rPr lang="is-IS" dirty="0" smtClean="0"/>
              <a:t>.</a:t>
            </a:r>
            <a:r>
              <a:rPr lang="el-GR" dirty="0" smtClean="0"/>
              <a:t> το οποίο σε φυσική γλώσσα μεταφράζεται ως: </a:t>
            </a:r>
            <a:r>
              <a:rPr lang="en-US" dirty="0"/>
              <a:t>H if B</a:t>
            </a:r>
            <a:r>
              <a:rPr lang="en-US" baseline="-25000" dirty="0"/>
              <a:t>1</a:t>
            </a:r>
            <a:r>
              <a:rPr lang="en-US" dirty="0"/>
              <a:t> and … and B</a:t>
            </a:r>
            <a:r>
              <a:rPr lang="en-US" baseline="-25000" dirty="0"/>
              <a:t>n</a:t>
            </a:r>
            <a:r>
              <a:rPr lang="en-US" dirty="0" smtClean="0"/>
              <a:t>.</a:t>
            </a:r>
            <a:endParaRPr lang="el-GR" dirty="0" smtClean="0"/>
          </a:p>
          <a:p>
            <a:endParaRPr lang="el-GR" dirty="0"/>
          </a:p>
          <a:p>
            <a:pPr marL="285750" indent="-285750">
              <a:buFont typeface="Arial" charset="0"/>
              <a:buChar char="•"/>
            </a:pPr>
            <a:r>
              <a:rPr lang="el-GR" dirty="0" smtClean="0"/>
              <a:t>Στην περίπτωση που τα Β</a:t>
            </a:r>
            <a:r>
              <a:rPr lang="en-US" dirty="0" smtClean="0"/>
              <a:t>i </a:t>
            </a:r>
            <a:r>
              <a:rPr lang="el-GR" dirty="0" smtClean="0"/>
              <a:t>είναι ατομικοί όροι (ή απλά άτομα)ο παραπάνω κανόνας </a:t>
            </a:r>
          </a:p>
          <a:p>
            <a:r>
              <a:rPr lang="el-GR" dirty="0" smtClean="0"/>
              <a:t>λέμε ότι είναι </a:t>
            </a:r>
            <a:r>
              <a:rPr lang="en-US" b="1" dirty="0" smtClean="0"/>
              <a:t>definite clause </a:t>
            </a:r>
            <a:r>
              <a:rPr lang="el-GR" b="1" dirty="0" smtClean="0"/>
              <a:t>η </a:t>
            </a:r>
            <a:r>
              <a:rPr lang="en-US" b="1" dirty="0" smtClean="0"/>
              <a:t>Horn clause.</a:t>
            </a:r>
            <a:endParaRPr lang="en-US" b="1" dirty="0"/>
          </a:p>
          <a:p>
            <a:pPr marL="285750" indent="-285750">
              <a:buFont typeface="Arial" charset="0"/>
              <a:buChar char="•"/>
            </a:pPr>
            <a:endParaRPr lang="en-US" dirty="0"/>
          </a:p>
        </p:txBody>
      </p:sp>
      <p:sp>
        <p:nvSpPr>
          <p:cNvPr id="2" name="Slide Number Placeholder 1"/>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4173787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77440" y="1058966"/>
            <a:ext cx="9717741" cy="5078313"/>
          </a:xfrm>
          <a:prstGeom prst="rect">
            <a:avLst/>
          </a:prstGeom>
          <a:noFill/>
        </p:spPr>
        <p:txBody>
          <a:bodyPr wrap="square" rtlCol="0">
            <a:spAutoFit/>
          </a:bodyPr>
          <a:lstStyle/>
          <a:p>
            <a:endParaRPr lang="en-US" dirty="0" smtClean="0"/>
          </a:p>
          <a:p>
            <a:pPr marL="285750" indent="-285750">
              <a:buFont typeface="Arial" charset="0"/>
              <a:buChar char="•"/>
            </a:pPr>
            <a:r>
              <a:rPr lang="el-GR" dirty="0"/>
              <a:t>Μια </a:t>
            </a:r>
            <a:r>
              <a:rPr lang="el-GR" i="1" dirty="0"/>
              <a:t>πρόταση Horn</a:t>
            </a:r>
            <a:r>
              <a:rPr lang="el-GR" dirty="0"/>
              <a:t> (</a:t>
            </a:r>
            <a:r>
              <a:rPr lang="el-GR" i="1" dirty="0"/>
              <a:t>Horn clause</a:t>
            </a:r>
            <a:r>
              <a:rPr lang="el-GR" dirty="0"/>
              <a:t>) (οφείλει το όνομά της στον λογικό Alfred </a:t>
            </a:r>
            <a:r>
              <a:rPr lang="el-GR" dirty="0" smtClean="0"/>
              <a:t>Horn</a:t>
            </a:r>
            <a:endParaRPr lang="en-US" dirty="0" smtClean="0"/>
          </a:p>
          <a:p>
            <a:r>
              <a:rPr lang="el-GR" dirty="0" smtClean="0"/>
              <a:t>είναι</a:t>
            </a:r>
            <a:r>
              <a:rPr lang="en-US" dirty="0" smtClean="0"/>
              <a:t> </a:t>
            </a:r>
            <a:r>
              <a:rPr lang="el-GR" dirty="0" smtClean="0"/>
              <a:t>είτε </a:t>
            </a:r>
            <a:r>
              <a:rPr lang="el-GR" dirty="0"/>
              <a:t>μια οριστική προγραμματική πρόταση (definite program clause), είτε ένας οριστικός </a:t>
            </a:r>
            <a:r>
              <a:rPr lang="el-GR" dirty="0" smtClean="0"/>
              <a:t>στόχος </a:t>
            </a:r>
            <a:r>
              <a:rPr lang="el-GR" dirty="0"/>
              <a:t>(definite goal</a:t>
            </a:r>
            <a:r>
              <a:rPr lang="el-GR" dirty="0" smtClean="0"/>
              <a:t>).</a:t>
            </a:r>
            <a:r>
              <a:rPr lang="en-US" dirty="0" smtClean="0"/>
              <a:t> </a:t>
            </a:r>
            <a:r>
              <a:rPr lang="el-GR" dirty="0"/>
              <a:t>Μια </a:t>
            </a:r>
            <a:r>
              <a:rPr lang="el-GR" i="1" dirty="0"/>
              <a:t>οριστική προγραμματική πρόταση</a:t>
            </a:r>
            <a:r>
              <a:rPr lang="el-GR" dirty="0"/>
              <a:t> είναι μια πρόταση που </a:t>
            </a:r>
            <a:r>
              <a:rPr lang="el-GR" dirty="0" smtClean="0"/>
              <a:t>περιέχει </a:t>
            </a:r>
            <a:r>
              <a:rPr lang="el-GR" u="sng" dirty="0" smtClean="0"/>
              <a:t>το πολύ ένα </a:t>
            </a:r>
            <a:r>
              <a:rPr lang="el-GR" u="sng" dirty="0"/>
              <a:t>θετικό και κανένα ή περισσότερα αρνητικά λεκτικά </a:t>
            </a:r>
            <a:r>
              <a:rPr lang="el-GR" dirty="0" smtClean="0"/>
              <a:t>στοιχεία</a:t>
            </a:r>
            <a:r>
              <a:rPr lang="en-US" dirty="0" smtClean="0"/>
              <a:t> </a:t>
            </a:r>
            <a:r>
              <a:rPr lang="el-GR" dirty="0"/>
              <a:t>'Ενας </a:t>
            </a:r>
            <a:r>
              <a:rPr lang="el-GR" i="1" dirty="0" smtClean="0"/>
              <a:t>οριστικός</a:t>
            </a:r>
            <a:r>
              <a:rPr lang="en-US" i="1" dirty="0"/>
              <a:t> </a:t>
            </a:r>
            <a:r>
              <a:rPr lang="el-GR" i="1" dirty="0" smtClean="0"/>
              <a:t>στόχος</a:t>
            </a:r>
            <a:r>
              <a:rPr lang="el-GR" dirty="0" smtClean="0"/>
              <a:t> </a:t>
            </a:r>
            <a:r>
              <a:rPr lang="el-GR" dirty="0"/>
              <a:t>είναι μια πρόταση που περιέχει μόνο αρνητικά λεκτικά στοιχεία. Θα ονομάζουμε </a:t>
            </a:r>
            <a:r>
              <a:rPr lang="en-US" dirty="0"/>
              <a:t> </a:t>
            </a:r>
            <a:r>
              <a:rPr lang="el-GR" i="1" dirty="0" smtClean="0"/>
              <a:t>οριστικό </a:t>
            </a:r>
            <a:r>
              <a:rPr lang="el-GR" i="1" dirty="0"/>
              <a:t>πρόγραμμα</a:t>
            </a:r>
            <a:r>
              <a:rPr lang="el-GR" dirty="0"/>
              <a:t> ένα πεπερασμένο σύνολο από οριστικές προγραμματικές </a:t>
            </a:r>
            <a:r>
              <a:rPr lang="el-GR" dirty="0" smtClean="0"/>
              <a:t>προτάσεις</a:t>
            </a:r>
            <a:r>
              <a:rPr lang="en-US" dirty="0"/>
              <a:t> </a:t>
            </a:r>
            <a:r>
              <a:rPr lang="el-GR" dirty="0" smtClean="0"/>
              <a:t>- </a:t>
            </a:r>
            <a:r>
              <a:rPr lang="el-GR" dirty="0"/>
              <a:t>σ συνήθως θα το </a:t>
            </a:r>
            <a:r>
              <a:rPr lang="el-GR" dirty="0" smtClean="0"/>
              <a:t>συμβολίζουμε</a:t>
            </a:r>
            <a:r>
              <a:rPr lang="en-US" dirty="0" smtClean="0"/>
              <a:t> </a:t>
            </a:r>
            <a:r>
              <a:rPr lang="el-GR" dirty="0" smtClean="0"/>
              <a:t>Π</a:t>
            </a:r>
            <a:r>
              <a:rPr lang="en-US" dirty="0" smtClean="0"/>
              <a:t>.</a:t>
            </a:r>
          </a:p>
          <a:p>
            <a:endParaRPr lang="en-US" dirty="0"/>
          </a:p>
          <a:p>
            <a:endParaRPr lang="en-US" dirty="0" smtClean="0"/>
          </a:p>
          <a:p>
            <a:pPr marL="285750" indent="-285750">
              <a:buFont typeface="Arial" charset="0"/>
              <a:buChar char="•"/>
            </a:pPr>
            <a:r>
              <a:rPr lang="el-GR" dirty="0"/>
              <a:t>Το σύνολο των προτάσεων Horn είναι ένας περιορισμός του συνόλου όλων </a:t>
            </a:r>
            <a:r>
              <a:rPr lang="el-GR" dirty="0" smtClean="0"/>
              <a:t>των</a:t>
            </a:r>
            <a:r>
              <a:rPr lang="en-US" dirty="0" smtClean="0"/>
              <a:t> </a:t>
            </a:r>
          </a:p>
          <a:p>
            <a:r>
              <a:rPr lang="el-GR" dirty="0" smtClean="0"/>
              <a:t>τύπων,</a:t>
            </a:r>
            <a:r>
              <a:rPr lang="en-US" dirty="0"/>
              <a:t> </a:t>
            </a:r>
            <a:r>
              <a:rPr lang="el-GR" dirty="0" smtClean="0"/>
              <a:t>αφού </a:t>
            </a:r>
            <a:r>
              <a:rPr lang="el-GR" dirty="0"/>
              <a:t>υπάρχουν τύποι που δεν μπορούν να γραφούν στη μορφή αυτή. Ωστόσο, οι </a:t>
            </a:r>
            <a:r>
              <a:rPr lang="el-GR" dirty="0" smtClean="0"/>
              <a:t>προτάσεις </a:t>
            </a:r>
            <a:r>
              <a:rPr lang="el-GR" dirty="0"/>
              <a:t>Horn είναι ευκολότερες στο χειρισμό σε σχέση με τις γενικές προτάσεις. Η </a:t>
            </a:r>
            <a:r>
              <a:rPr lang="el-GR" dirty="0" smtClean="0"/>
              <a:t>γλώσσα</a:t>
            </a:r>
            <a:r>
              <a:rPr lang="en-US" dirty="0"/>
              <a:t> </a:t>
            </a:r>
            <a:r>
              <a:rPr lang="el-GR" dirty="0" smtClean="0"/>
              <a:t>Horn </a:t>
            </a:r>
            <a:r>
              <a:rPr lang="el-GR" dirty="0"/>
              <a:t>από ένα αλφάβητο, είναι το σύνολο όλων των προτάσεων Horn που </a:t>
            </a:r>
            <a:r>
              <a:rPr lang="el-GR" dirty="0" smtClean="0"/>
              <a:t>μπορούν </a:t>
            </a:r>
            <a:r>
              <a:rPr lang="el-GR" dirty="0"/>
              <a:t>να </a:t>
            </a:r>
            <a:r>
              <a:rPr lang="el-GR" dirty="0" smtClean="0"/>
              <a:t>σχηματιστούν </a:t>
            </a:r>
            <a:r>
              <a:rPr lang="el-GR" dirty="0"/>
              <a:t>από τα σύμβολα του εν λόγω αλφαβήτου.</a:t>
            </a:r>
            <a:endParaRPr lang="en-US" dirty="0" smtClean="0"/>
          </a:p>
          <a:p>
            <a:endParaRPr lang="en-US" dirty="0"/>
          </a:p>
          <a:p>
            <a:endParaRPr lang="en-US" dirty="0"/>
          </a:p>
          <a:p>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2128603240"/>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19256</TotalTime>
  <Words>6397</Words>
  <Application>Microsoft Macintosh PowerPoint</Application>
  <PresentationFormat>Widescreen</PresentationFormat>
  <Paragraphs>925</Paragraphs>
  <Slides>57</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57</vt:i4>
      </vt:variant>
    </vt:vector>
  </HeadingPairs>
  <TitlesOfParts>
    <vt:vector size="66" baseType="lpstr">
      <vt:lpstr>Calibri</vt:lpstr>
      <vt:lpstr>Cambria Math</vt:lpstr>
      <vt:lpstr>Century Gothic</vt:lpstr>
      <vt:lpstr>Courier New</vt:lpstr>
      <vt:lpstr>Mangal</vt:lpstr>
      <vt:lpstr>Wingdings</vt:lpstr>
      <vt:lpstr>Wingdings 3</vt:lpstr>
      <vt:lpstr>Arial</vt:lpstr>
      <vt:lpstr>Wisp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ΕΦΑΡΜΟΓΕΣ ΤΗΣ ΛΟΓΙΚΗΣ ΣΤΗΝ ΠΛΗΡΟΦΟΡΙΚΗ</dc:title>
  <dc:creator>Microsoft Office User</dc:creator>
  <cp:lastModifiedBy>Microsoft Office User</cp:lastModifiedBy>
  <cp:revision>132</cp:revision>
  <dcterms:created xsi:type="dcterms:W3CDTF">2017-06-01T05:35:48Z</dcterms:created>
  <dcterms:modified xsi:type="dcterms:W3CDTF">2017-06-30T10:14:31Z</dcterms:modified>
</cp:coreProperties>
</file>

<file path=docProps/thumbnail.jpeg>
</file>